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61" r:id="rId2"/>
    <p:sldId id="332" r:id="rId3"/>
    <p:sldId id="330" r:id="rId4"/>
    <p:sldId id="335" r:id="rId5"/>
    <p:sldId id="333" r:id="rId6"/>
    <p:sldId id="334" r:id="rId7"/>
    <p:sldId id="293" r:id="rId8"/>
    <p:sldId id="268" r:id="rId9"/>
    <p:sldId id="324" r:id="rId10"/>
    <p:sldId id="325" r:id="rId11"/>
    <p:sldId id="327" r:id="rId12"/>
    <p:sldId id="257" r:id="rId13"/>
    <p:sldId id="326" r:id="rId14"/>
    <p:sldId id="294" r:id="rId15"/>
    <p:sldId id="297" r:id="rId16"/>
    <p:sldId id="299" r:id="rId17"/>
    <p:sldId id="308" r:id="rId18"/>
    <p:sldId id="303" r:id="rId19"/>
    <p:sldId id="309" r:id="rId20"/>
    <p:sldId id="300" r:id="rId21"/>
    <p:sldId id="310" r:id="rId22"/>
    <p:sldId id="304" r:id="rId23"/>
    <p:sldId id="312" r:id="rId24"/>
    <p:sldId id="305" r:id="rId25"/>
    <p:sldId id="301" r:id="rId26"/>
    <p:sldId id="307" r:id="rId27"/>
    <p:sldId id="265" r:id="rId28"/>
    <p:sldId id="263" r:id="rId29"/>
    <p:sldId id="259" r:id="rId30"/>
    <p:sldId id="273" r:id="rId31"/>
    <p:sldId id="323" r:id="rId32"/>
    <p:sldId id="272" r:id="rId33"/>
    <p:sldId id="271" r:id="rId34"/>
    <p:sldId id="314" r:id="rId35"/>
    <p:sldId id="313" r:id="rId36"/>
    <p:sldId id="315" r:id="rId37"/>
    <p:sldId id="316" r:id="rId38"/>
    <p:sldId id="317" r:id="rId39"/>
    <p:sldId id="318" r:id="rId40"/>
    <p:sldId id="319" r:id="rId41"/>
    <p:sldId id="267" r:id="rId42"/>
    <p:sldId id="320" r:id="rId43"/>
    <p:sldId id="321" r:id="rId44"/>
    <p:sldId id="322" r:id="rId45"/>
    <p:sldId id="274" r:id="rId46"/>
    <p:sldId id="295" r:id="rId47"/>
    <p:sldId id="266" r:id="rId48"/>
    <p:sldId id="278" r:id="rId49"/>
    <p:sldId id="298" r:id="rId50"/>
    <p:sldId id="285" r:id="rId51"/>
    <p:sldId id="286" r:id="rId52"/>
    <p:sldId id="276" r:id="rId53"/>
    <p:sldId id="279" r:id="rId54"/>
    <p:sldId id="296" r:id="rId55"/>
    <p:sldId id="284" r:id="rId56"/>
    <p:sldId id="289" r:id="rId57"/>
    <p:sldId id="287" r:id="rId58"/>
    <p:sldId id="288" r:id="rId59"/>
    <p:sldId id="290" r:id="rId60"/>
    <p:sldId id="25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FD"/>
    <a:srgbClr val="CAEEFB"/>
    <a:srgbClr val="FFB7B7"/>
    <a:srgbClr val="FBEFFA"/>
    <a:srgbClr val="F5DBF2"/>
    <a:srgbClr val="FCF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55596" autoAdjust="0"/>
  </p:normalViewPr>
  <p:slideViewPr>
    <p:cSldViewPr snapToGrid="0">
      <p:cViewPr varScale="1">
        <p:scale>
          <a:sx n="38" d="100"/>
          <a:sy n="38" d="100"/>
        </p:scale>
        <p:origin x="13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pa.gov/sdwa/regulation-timeline-contaminants-regulated-under-safe-drinking-water-act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epa.gov/sdwa/regulation-timeline-contaminants-regulated-under-safe-drinking-water-ac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57F502-2111-45B9-A680-A92A4E4D007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44AE59-3FA0-433E-BC3E-600F58631978}">
      <dgm:prSet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 to: Regulation Timeline</a:t>
          </a:r>
          <a:endParaRPr lang="en-US" sz="1600" dirty="0">
            <a:solidFill>
              <a:schemeClr val="bg1"/>
            </a:solidFill>
          </a:endParaRPr>
        </a:p>
      </dgm:t>
    </dgm:pt>
    <dgm:pt modelId="{09D36531-825B-44D6-8DF8-48561D3EFD86}" type="parTrans" cxnId="{76E1CBD0-E7A8-4E08-BED6-4E82AFAD0A2B}">
      <dgm:prSet/>
      <dgm:spPr/>
      <dgm:t>
        <a:bodyPr/>
        <a:lstStyle/>
        <a:p>
          <a:endParaRPr lang="en-US"/>
        </a:p>
      </dgm:t>
    </dgm:pt>
    <dgm:pt modelId="{D149B6C2-8D2F-4A4A-9D9E-9EC9C358107C}" type="sibTrans" cxnId="{76E1CBD0-E7A8-4E08-BED6-4E82AFAD0A2B}">
      <dgm:prSet/>
      <dgm:spPr/>
      <dgm:t>
        <a:bodyPr/>
        <a:lstStyle/>
        <a:p>
          <a:endParaRPr lang="en-US"/>
        </a:p>
      </dgm:t>
    </dgm:pt>
    <dgm:pt modelId="{6BDCF192-11BD-4B54-8DAC-1B43BB584440}">
      <dgm:prSet custT="1"/>
      <dgm:spPr/>
      <dgm:t>
        <a:bodyPr/>
        <a:lstStyle/>
        <a:p>
          <a:r>
            <a:rPr lang="en-US" sz="1600" dirty="0"/>
            <a:t>Why do we care? Policy drives EVERYTHING</a:t>
          </a:r>
        </a:p>
      </dgm:t>
    </dgm:pt>
    <dgm:pt modelId="{58711D9A-8158-4D9C-928E-183E1175DFC5}" type="parTrans" cxnId="{484E3554-44FE-48C1-9A8E-62CC0EC70260}">
      <dgm:prSet/>
      <dgm:spPr/>
      <dgm:t>
        <a:bodyPr/>
        <a:lstStyle/>
        <a:p>
          <a:endParaRPr lang="en-US"/>
        </a:p>
      </dgm:t>
    </dgm:pt>
    <dgm:pt modelId="{DC0E3359-09E3-4B7E-A559-920F3ECA3C24}" type="sibTrans" cxnId="{484E3554-44FE-48C1-9A8E-62CC0EC70260}">
      <dgm:prSet/>
      <dgm:spPr/>
      <dgm:t>
        <a:bodyPr/>
        <a:lstStyle/>
        <a:p>
          <a:endParaRPr lang="en-US"/>
        </a:p>
      </dgm:t>
    </dgm:pt>
    <dgm:pt modelId="{268E7360-0CD7-446D-9DF3-24417C0CAFF1}">
      <dgm:prSet custT="1"/>
      <dgm:spPr/>
      <dgm:t>
        <a:bodyPr/>
        <a:lstStyle/>
        <a:p>
          <a:r>
            <a:rPr lang="en-US" sz="1600" b="1"/>
            <a:t>Academia</a:t>
          </a:r>
          <a:r>
            <a:rPr lang="en-US" sz="1600"/>
            <a:t>: Research</a:t>
          </a:r>
        </a:p>
      </dgm:t>
    </dgm:pt>
    <dgm:pt modelId="{C56339FD-E494-4565-A05F-6E66F917C6D7}" type="parTrans" cxnId="{086576DB-813E-4115-81DE-504EEDBC011A}">
      <dgm:prSet/>
      <dgm:spPr/>
      <dgm:t>
        <a:bodyPr/>
        <a:lstStyle/>
        <a:p>
          <a:endParaRPr lang="en-US"/>
        </a:p>
      </dgm:t>
    </dgm:pt>
    <dgm:pt modelId="{4E819109-78D7-43CB-9E4E-1231E3269A88}" type="sibTrans" cxnId="{086576DB-813E-4115-81DE-504EEDBC011A}">
      <dgm:prSet/>
      <dgm:spPr/>
      <dgm:t>
        <a:bodyPr/>
        <a:lstStyle/>
        <a:p>
          <a:endParaRPr lang="en-US"/>
        </a:p>
      </dgm:t>
    </dgm:pt>
    <dgm:pt modelId="{F7803CA7-F2ED-4B83-9C6E-8CB9C9F2D74C}">
      <dgm:prSet custT="1"/>
      <dgm:spPr/>
      <dgm:t>
        <a:bodyPr/>
        <a:lstStyle/>
        <a:p>
          <a:r>
            <a:rPr lang="en-US" sz="1600" b="1"/>
            <a:t>Government/Utilities</a:t>
          </a:r>
          <a:r>
            <a:rPr lang="en-US" sz="1600"/>
            <a:t>: Compliance</a:t>
          </a:r>
        </a:p>
      </dgm:t>
    </dgm:pt>
    <dgm:pt modelId="{99D538A8-0161-483F-82B7-252C65077583}" type="parTrans" cxnId="{416F63CA-7509-4F27-BC68-2B49806F80E8}">
      <dgm:prSet/>
      <dgm:spPr/>
      <dgm:t>
        <a:bodyPr/>
        <a:lstStyle/>
        <a:p>
          <a:endParaRPr lang="en-US"/>
        </a:p>
      </dgm:t>
    </dgm:pt>
    <dgm:pt modelId="{8F525B05-EAB8-41F7-B1BA-603EDD0653E4}" type="sibTrans" cxnId="{416F63CA-7509-4F27-BC68-2B49806F80E8}">
      <dgm:prSet/>
      <dgm:spPr/>
      <dgm:t>
        <a:bodyPr/>
        <a:lstStyle/>
        <a:p>
          <a:endParaRPr lang="en-US"/>
        </a:p>
      </dgm:t>
    </dgm:pt>
    <dgm:pt modelId="{E4901B11-949F-4714-8282-E8A8BAB445E6}">
      <dgm:prSet custT="1"/>
      <dgm:spPr/>
      <dgm:t>
        <a:bodyPr/>
        <a:lstStyle/>
        <a:p>
          <a:r>
            <a:rPr lang="en-US" sz="1600" b="1" dirty="0"/>
            <a:t>Industry/Consulting</a:t>
          </a:r>
          <a:r>
            <a:rPr lang="en-US" sz="1600" dirty="0"/>
            <a:t>: Design</a:t>
          </a:r>
        </a:p>
      </dgm:t>
    </dgm:pt>
    <dgm:pt modelId="{EB2C94D2-0F14-49B7-ABA7-28063944853E}" type="parTrans" cxnId="{429D1376-193E-4795-84D8-D347161B58BB}">
      <dgm:prSet/>
      <dgm:spPr/>
      <dgm:t>
        <a:bodyPr/>
        <a:lstStyle/>
        <a:p>
          <a:endParaRPr lang="en-US"/>
        </a:p>
      </dgm:t>
    </dgm:pt>
    <dgm:pt modelId="{9F6E4B4F-A2BB-4180-A247-96C496210919}" type="sibTrans" cxnId="{429D1376-193E-4795-84D8-D347161B58BB}">
      <dgm:prSet/>
      <dgm:spPr/>
      <dgm:t>
        <a:bodyPr/>
        <a:lstStyle/>
        <a:p>
          <a:endParaRPr lang="en-US"/>
        </a:p>
      </dgm:t>
    </dgm:pt>
    <dgm:pt modelId="{E26A78C7-A71A-450A-A8AB-FB2227F3E447}">
      <dgm:prSet custT="1"/>
      <dgm:spPr/>
      <dgm:t>
        <a:bodyPr/>
        <a:lstStyle/>
        <a:p>
          <a:r>
            <a:rPr lang="en-US" sz="1600" b="1" dirty="0"/>
            <a:t>Consumers</a:t>
          </a:r>
          <a:r>
            <a:rPr lang="en-US" sz="1600" dirty="0"/>
            <a:t>: Health</a:t>
          </a:r>
        </a:p>
      </dgm:t>
    </dgm:pt>
    <dgm:pt modelId="{D861AF4C-61A5-4C49-89A3-D120FF4C3DDB}" type="parTrans" cxnId="{C70D34B6-C455-4937-A87C-B744BB2E14C3}">
      <dgm:prSet/>
      <dgm:spPr/>
      <dgm:t>
        <a:bodyPr/>
        <a:lstStyle/>
        <a:p>
          <a:endParaRPr lang="en-US"/>
        </a:p>
      </dgm:t>
    </dgm:pt>
    <dgm:pt modelId="{2E769F4E-1789-4FA5-BB1E-467AB8286AE7}" type="sibTrans" cxnId="{C70D34B6-C455-4937-A87C-B744BB2E14C3}">
      <dgm:prSet/>
      <dgm:spPr/>
      <dgm:t>
        <a:bodyPr/>
        <a:lstStyle/>
        <a:p>
          <a:endParaRPr lang="en-US"/>
        </a:p>
      </dgm:t>
    </dgm:pt>
    <dgm:pt modelId="{83538B20-D776-4C19-B222-87C818A87D7F}">
      <dgm:prSet custT="1"/>
      <dgm:spPr/>
      <dgm:t>
        <a:bodyPr/>
        <a:lstStyle/>
        <a:p>
          <a:r>
            <a:rPr lang="en-US" sz="1600" dirty="0"/>
            <a:t>Publish papers with just data!</a:t>
          </a:r>
        </a:p>
      </dgm:t>
    </dgm:pt>
    <dgm:pt modelId="{8EF4128C-1B70-4038-B2A1-1C32B07FCDA2}" type="parTrans" cxnId="{DA1A6513-14EC-4CC0-A924-31FF571FABB7}">
      <dgm:prSet/>
      <dgm:spPr/>
      <dgm:t>
        <a:bodyPr/>
        <a:lstStyle/>
        <a:p>
          <a:endParaRPr lang="en-US"/>
        </a:p>
      </dgm:t>
    </dgm:pt>
    <dgm:pt modelId="{AA4E7945-E360-4628-A4B2-3D7CF2568893}" type="sibTrans" cxnId="{DA1A6513-14EC-4CC0-A924-31FF571FABB7}">
      <dgm:prSet/>
      <dgm:spPr/>
      <dgm:t>
        <a:bodyPr/>
        <a:lstStyle/>
        <a:p>
          <a:endParaRPr lang="en-US"/>
        </a:p>
      </dgm:t>
    </dgm:pt>
    <dgm:pt modelId="{79CF7209-EFE1-499C-8586-ED96B4FA916E}">
      <dgm:prSet/>
      <dgm:spPr/>
      <dgm:t>
        <a:bodyPr/>
        <a:lstStyle/>
        <a:p>
          <a:r>
            <a:rPr lang="en-US"/>
            <a:t>Acquah, Sarah, and Maura Allaire. 2023. “Disparities in Drinking Water Quality: Evidence from California.” Water Policy 25 (2): 69–86. https://doi.org/10.2166/wp.2023.068.</a:t>
          </a:r>
        </a:p>
      </dgm:t>
    </dgm:pt>
    <dgm:pt modelId="{D6C621C7-310A-40FD-94E0-08AB1FB13164}" type="parTrans" cxnId="{9BE334BA-F9F9-4509-9B80-FAE685D28324}">
      <dgm:prSet/>
      <dgm:spPr/>
      <dgm:t>
        <a:bodyPr/>
        <a:lstStyle/>
        <a:p>
          <a:endParaRPr lang="en-US"/>
        </a:p>
      </dgm:t>
    </dgm:pt>
    <dgm:pt modelId="{CB665B6D-374C-4508-B928-83FBB0C904D5}" type="sibTrans" cxnId="{9BE334BA-F9F9-4509-9B80-FAE685D28324}">
      <dgm:prSet/>
      <dgm:spPr/>
      <dgm:t>
        <a:bodyPr/>
        <a:lstStyle/>
        <a:p>
          <a:endParaRPr lang="en-US"/>
        </a:p>
      </dgm:t>
    </dgm:pt>
    <dgm:pt modelId="{6EFA2505-BA36-4DD0-9DA4-9A07CE008046}">
      <dgm:prSet/>
      <dgm:spPr/>
      <dgm:t>
        <a:bodyPr/>
        <a:lstStyle/>
        <a:p>
          <a:r>
            <a:rPr lang="en-US" dirty="0"/>
            <a:t>Allaire, Maura, and Sarah Acquah. 2022. “Disparities in Drinking Water Compliance: Implications for Incorporating Equity into Regulatory Practices.” AWWA Water Science 4 (2): e1274. https://doi.org/10.1002/aws2.1274.</a:t>
          </a:r>
        </a:p>
      </dgm:t>
    </dgm:pt>
    <dgm:pt modelId="{68D8672B-81CC-4D4E-9CE7-436979358802}" type="parTrans" cxnId="{665FF56C-01D9-41F6-89B2-86777BCD91AA}">
      <dgm:prSet/>
      <dgm:spPr/>
      <dgm:t>
        <a:bodyPr/>
        <a:lstStyle/>
        <a:p>
          <a:endParaRPr lang="en-US"/>
        </a:p>
      </dgm:t>
    </dgm:pt>
    <dgm:pt modelId="{B6E278CA-72A7-4F2A-A4C0-0A29576C3393}" type="sibTrans" cxnId="{665FF56C-01D9-41F6-89B2-86777BCD91AA}">
      <dgm:prSet/>
      <dgm:spPr/>
      <dgm:t>
        <a:bodyPr/>
        <a:lstStyle/>
        <a:p>
          <a:endParaRPr lang="en-US"/>
        </a:p>
      </dgm:t>
    </dgm:pt>
    <dgm:pt modelId="{24725089-0FDA-404E-8AC1-3FF18F16EAE5}">
      <dgm:prSet/>
      <dgm:spPr/>
      <dgm:t>
        <a:bodyPr/>
        <a:lstStyle/>
        <a:p>
          <a:r>
            <a:rPr lang="en-US" dirty="0"/>
            <a:t>Allaire, Maura, </a:t>
          </a:r>
          <a:r>
            <a:rPr lang="en-US" dirty="0" err="1"/>
            <a:t>Haowei</a:t>
          </a:r>
          <a:r>
            <a:rPr lang="en-US" dirty="0"/>
            <a:t> Wu, and Upmanu Lall. 2018. “National Trends in Drinking Water Quality Violations.” Proceedings of the National Academy of Sciences 115 (9): 2078–83. https://doi.org/10.1073/pnas.1719805115.</a:t>
          </a:r>
        </a:p>
      </dgm:t>
    </dgm:pt>
    <dgm:pt modelId="{693776A3-510C-44EB-95B3-BBA25E7A28D3}" type="parTrans" cxnId="{1798404F-D541-475F-AD71-5768EA0786BE}">
      <dgm:prSet/>
      <dgm:spPr/>
      <dgm:t>
        <a:bodyPr/>
        <a:lstStyle/>
        <a:p>
          <a:endParaRPr lang="en-US"/>
        </a:p>
      </dgm:t>
    </dgm:pt>
    <dgm:pt modelId="{106C7AF7-3706-4954-8DC6-B9D4D8299B96}" type="sibTrans" cxnId="{1798404F-D541-475F-AD71-5768EA0786BE}">
      <dgm:prSet/>
      <dgm:spPr/>
      <dgm:t>
        <a:bodyPr/>
        <a:lstStyle/>
        <a:p>
          <a:endParaRPr lang="en-US"/>
        </a:p>
      </dgm:t>
    </dgm:pt>
    <dgm:pt modelId="{BCEAF8FB-3D52-4B0C-B47C-15343BA54DC2}">
      <dgm:prSet/>
      <dgm:spPr/>
      <dgm:t>
        <a:bodyPr/>
        <a:lstStyle/>
        <a:p>
          <a:r>
            <a:rPr lang="en-US"/>
            <a:t>Martinez-Morata, Irene, Benjamin C. Bostick, Otakuye Conroy-Ben, Dustin T. Duncan, Miranda R. Jones, Maya Spaur, Kevin P. Patterson, Seth J. Prins, Ana Navas-Acien, and Anne E. Nigra. 2022. “Nationwide Geospatial Analysis of County Racial and Ethnic Composition and Public Drinking Water Arsenic and Uranium.” Nature Communications 13 (1): 7461. https://doi.org/10.1038/s41467-022-35185-6.</a:t>
          </a:r>
        </a:p>
      </dgm:t>
    </dgm:pt>
    <dgm:pt modelId="{B05185B9-11C6-498C-8367-D607DF8312A4}" type="parTrans" cxnId="{4E9DD10A-2B4B-4435-9AAC-8440C64EAC57}">
      <dgm:prSet/>
      <dgm:spPr/>
      <dgm:t>
        <a:bodyPr/>
        <a:lstStyle/>
        <a:p>
          <a:endParaRPr lang="en-US"/>
        </a:p>
      </dgm:t>
    </dgm:pt>
    <dgm:pt modelId="{AF7C1733-7FBD-434A-A29F-3CF25E81C762}" type="sibTrans" cxnId="{4E9DD10A-2B4B-4435-9AAC-8440C64EAC57}">
      <dgm:prSet/>
      <dgm:spPr/>
      <dgm:t>
        <a:bodyPr/>
        <a:lstStyle/>
        <a:p>
          <a:endParaRPr lang="en-US"/>
        </a:p>
      </dgm:t>
    </dgm:pt>
    <dgm:pt modelId="{9ADCDFCE-7030-4E14-B2FD-8F185E59EC6B}">
      <dgm:prSet/>
      <dgm:spPr/>
      <dgm:t>
        <a:bodyPr/>
        <a:lstStyle/>
        <a:p>
          <a:r>
            <a:rPr lang="en-US" dirty="0" err="1"/>
            <a:t>Spaur</a:t>
          </a:r>
          <a:r>
            <a:rPr lang="en-US" dirty="0"/>
            <a:t>, Maya, Benjamin C. Bostick, Steven N. </a:t>
          </a:r>
          <a:r>
            <a:rPr lang="en-US" dirty="0" err="1"/>
            <a:t>Chillrud</a:t>
          </a:r>
          <a:r>
            <a:rPr lang="en-US" dirty="0"/>
            <a:t>, Pam Factor-Litvak, Ana Navas-</a:t>
          </a:r>
          <a:r>
            <a:rPr lang="en-US" dirty="0" err="1"/>
            <a:t>Acien</a:t>
          </a:r>
          <a:r>
            <a:rPr lang="en-US" dirty="0"/>
            <a:t>, and Anne E. Nigra. 2023. “Impact of Lowering the US Maximum Contaminant Level on Arsenic Exposure: Differences by Race, Region, and Water Arsenic in NHANES 2003–2014.” Environmental Pollution 333 (September):122047. https://doi.org/10.1016/j.envpol.2023.122047.</a:t>
          </a:r>
        </a:p>
      </dgm:t>
    </dgm:pt>
    <dgm:pt modelId="{7A2C90CC-D393-468D-BF1D-F6E45D63BE6E}" type="parTrans" cxnId="{D4CFAC94-4123-4999-A6D2-855530962748}">
      <dgm:prSet/>
      <dgm:spPr/>
      <dgm:t>
        <a:bodyPr/>
        <a:lstStyle/>
        <a:p>
          <a:endParaRPr lang="en-US"/>
        </a:p>
      </dgm:t>
    </dgm:pt>
    <dgm:pt modelId="{F5A73605-E41E-47E9-A350-95778E55812B}" type="sibTrans" cxnId="{D4CFAC94-4123-4999-A6D2-855530962748}">
      <dgm:prSet/>
      <dgm:spPr/>
      <dgm:t>
        <a:bodyPr/>
        <a:lstStyle/>
        <a:p>
          <a:endParaRPr lang="en-US"/>
        </a:p>
      </dgm:t>
    </dgm:pt>
    <dgm:pt modelId="{55D4A8A4-F0EC-4A41-9C5E-9EC837B738AA}" type="pres">
      <dgm:prSet presAssocID="{0757F502-2111-45B9-A680-A92A4E4D007F}" presName="linear" presStyleCnt="0">
        <dgm:presLayoutVars>
          <dgm:dir/>
          <dgm:animLvl val="lvl"/>
          <dgm:resizeHandles val="exact"/>
        </dgm:presLayoutVars>
      </dgm:prSet>
      <dgm:spPr/>
    </dgm:pt>
    <dgm:pt modelId="{10694536-EF37-4690-9F58-38BF3C4236EB}" type="pres">
      <dgm:prSet presAssocID="{ED44AE59-3FA0-433E-BC3E-600F58631978}" presName="parentLin" presStyleCnt="0"/>
      <dgm:spPr/>
    </dgm:pt>
    <dgm:pt modelId="{C720AEAF-E224-4A2B-A9F0-B5786A547FD2}" type="pres">
      <dgm:prSet presAssocID="{ED44AE59-3FA0-433E-BC3E-600F58631978}" presName="parentLeftMargin" presStyleLbl="node1" presStyleIdx="0" presStyleCnt="3"/>
      <dgm:spPr/>
    </dgm:pt>
    <dgm:pt modelId="{C73010F5-746C-4566-9A7A-DABC1E06D686}" type="pres">
      <dgm:prSet presAssocID="{ED44AE59-3FA0-433E-BC3E-600F586319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439E77-8B0A-4B2C-83D4-91977E9080BD}" type="pres">
      <dgm:prSet presAssocID="{ED44AE59-3FA0-433E-BC3E-600F58631978}" presName="negativeSpace" presStyleCnt="0"/>
      <dgm:spPr/>
    </dgm:pt>
    <dgm:pt modelId="{CF06CE3F-7A4D-4631-8471-6B9223051CF9}" type="pres">
      <dgm:prSet presAssocID="{ED44AE59-3FA0-433E-BC3E-600F58631978}" presName="childText" presStyleLbl="conFgAcc1" presStyleIdx="0" presStyleCnt="3">
        <dgm:presLayoutVars>
          <dgm:bulletEnabled val="1"/>
        </dgm:presLayoutVars>
      </dgm:prSet>
      <dgm:spPr/>
    </dgm:pt>
    <dgm:pt modelId="{D3CD21F3-934A-4AC4-A8B7-2ED8D58FD3F8}" type="pres">
      <dgm:prSet presAssocID="{D149B6C2-8D2F-4A4A-9D9E-9EC9C358107C}" presName="spaceBetweenRectangles" presStyleCnt="0"/>
      <dgm:spPr/>
    </dgm:pt>
    <dgm:pt modelId="{9D01D650-E259-462B-B37D-D6FC9FC1B318}" type="pres">
      <dgm:prSet presAssocID="{6BDCF192-11BD-4B54-8DAC-1B43BB584440}" presName="parentLin" presStyleCnt="0"/>
      <dgm:spPr/>
    </dgm:pt>
    <dgm:pt modelId="{D6B27BF8-58A1-446E-AE4A-6F4A5A202A4B}" type="pres">
      <dgm:prSet presAssocID="{6BDCF192-11BD-4B54-8DAC-1B43BB584440}" presName="parentLeftMargin" presStyleLbl="node1" presStyleIdx="0" presStyleCnt="3"/>
      <dgm:spPr/>
    </dgm:pt>
    <dgm:pt modelId="{F50BACFE-6EFC-4FD6-ACDD-A217557F597B}" type="pres">
      <dgm:prSet presAssocID="{6BDCF192-11BD-4B54-8DAC-1B43BB58444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63C3D7-3057-498B-B100-7E74919BD78D}" type="pres">
      <dgm:prSet presAssocID="{6BDCF192-11BD-4B54-8DAC-1B43BB584440}" presName="negativeSpace" presStyleCnt="0"/>
      <dgm:spPr/>
    </dgm:pt>
    <dgm:pt modelId="{F84F57A4-3313-445A-8D37-0EA2DC529BC5}" type="pres">
      <dgm:prSet presAssocID="{6BDCF192-11BD-4B54-8DAC-1B43BB584440}" presName="childText" presStyleLbl="conFgAcc1" presStyleIdx="1" presStyleCnt="3">
        <dgm:presLayoutVars>
          <dgm:bulletEnabled val="1"/>
        </dgm:presLayoutVars>
      </dgm:prSet>
      <dgm:spPr/>
    </dgm:pt>
    <dgm:pt modelId="{DDDE3E7C-5222-4043-B553-A882056EBA2F}" type="pres">
      <dgm:prSet presAssocID="{DC0E3359-09E3-4B7E-A559-920F3ECA3C24}" presName="spaceBetweenRectangles" presStyleCnt="0"/>
      <dgm:spPr/>
    </dgm:pt>
    <dgm:pt modelId="{2DC48E96-72A6-41A3-8E33-CD6289BD9760}" type="pres">
      <dgm:prSet presAssocID="{83538B20-D776-4C19-B222-87C818A87D7F}" presName="parentLin" presStyleCnt="0"/>
      <dgm:spPr/>
    </dgm:pt>
    <dgm:pt modelId="{F46C8D74-09E2-4DE1-95A2-C6FA7298C636}" type="pres">
      <dgm:prSet presAssocID="{83538B20-D776-4C19-B222-87C818A87D7F}" presName="parentLeftMargin" presStyleLbl="node1" presStyleIdx="1" presStyleCnt="3"/>
      <dgm:spPr/>
    </dgm:pt>
    <dgm:pt modelId="{A63FA832-B468-4888-94CB-5E38E5705548}" type="pres">
      <dgm:prSet presAssocID="{83538B20-D776-4C19-B222-87C818A87D7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51F15E-DF01-441F-A53C-579F37340244}" type="pres">
      <dgm:prSet presAssocID="{83538B20-D776-4C19-B222-87C818A87D7F}" presName="negativeSpace" presStyleCnt="0"/>
      <dgm:spPr/>
    </dgm:pt>
    <dgm:pt modelId="{48F3225D-3BC7-4D89-8250-21EEEDB5C1B8}" type="pres">
      <dgm:prSet presAssocID="{83538B20-D776-4C19-B222-87C818A87D7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9BB3003-03B9-4E1A-834D-254A1A8326AF}" type="presOf" srcId="{BCEAF8FB-3D52-4B0C-B47C-15343BA54DC2}" destId="{48F3225D-3BC7-4D89-8250-21EEEDB5C1B8}" srcOrd="0" destOrd="3" presId="urn:microsoft.com/office/officeart/2005/8/layout/list1"/>
    <dgm:cxn modelId="{4E9DD10A-2B4B-4435-9AAC-8440C64EAC57}" srcId="{83538B20-D776-4C19-B222-87C818A87D7F}" destId="{BCEAF8FB-3D52-4B0C-B47C-15343BA54DC2}" srcOrd="3" destOrd="0" parTransId="{B05185B9-11C6-498C-8367-D607DF8312A4}" sibTransId="{AF7C1733-7FBD-434A-A29F-3CF25E81C762}"/>
    <dgm:cxn modelId="{BD3AD60F-974A-4BC5-AC00-AB06D8502F6D}" type="presOf" srcId="{6EFA2505-BA36-4DD0-9DA4-9A07CE008046}" destId="{48F3225D-3BC7-4D89-8250-21EEEDB5C1B8}" srcOrd="0" destOrd="1" presId="urn:microsoft.com/office/officeart/2005/8/layout/list1"/>
    <dgm:cxn modelId="{DA1A6513-14EC-4CC0-A924-31FF571FABB7}" srcId="{0757F502-2111-45B9-A680-A92A4E4D007F}" destId="{83538B20-D776-4C19-B222-87C818A87D7F}" srcOrd="2" destOrd="0" parTransId="{8EF4128C-1B70-4038-B2A1-1C32B07FCDA2}" sibTransId="{AA4E7945-E360-4628-A4B2-3D7CF2568893}"/>
    <dgm:cxn modelId="{2DFE8719-487C-4F8F-9578-3481651388FA}" type="presOf" srcId="{268E7360-0CD7-446D-9DF3-24417C0CAFF1}" destId="{F84F57A4-3313-445A-8D37-0EA2DC529BC5}" srcOrd="0" destOrd="0" presId="urn:microsoft.com/office/officeart/2005/8/layout/list1"/>
    <dgm:cxn modelId="{F2BE4C24-D8AA-4DCC-BF28-42BCC3301033}" type="presOf" srcId="{83538B20-D776-4C19-B222-87C818A87D7F}" destId="{F46C8D74-09E2-4DE1-95A2-C6FA7298C636}" srcOrd="0" destOrd="0" presId="urn:microsoft.com/office/officeart/2005/8/layout/list1"/>
    <dgm:cxn modelId="{18ECDC24-F95F-424A-A8D5-3EBDD774C5CC}" type="presOf" srcId="{F7803CA7-F2ED-4B83-9C6E-8CB9C9F2D74C}" destId="{F84F57A4-3313-445A-8D37-0EA2DC529BC5}" srcOrd="0" destOrd="1" presId="urn:microsoft.com/office/officeart/2005/8/layout/list1"/>
    <dgm:cxn modelId="{551E803E-2061-444D-BB58-CC74F150E466}" type="presOf" srcId="{E4901B11-949F-4714-8282-E8A8BAB445E6}" destId="{F84F57A4-3313-445A-8D37-0EA2DC529BC5}" srcOrd="0" destOrd="2" presId="urn:microsoft.com/office/officeart/2005/8/layout/list1"/>
    <dgm:cxn modelId="{3DBF145F-14C7-4F35-B0D4-080EAB9EA6B9}" type="presOf" srcId="{6BDCF192-11BD-4B54-8DAC-1B43BB584440}" destId="{F50BACFE-6EFC-4FD6-ACDD-A217557F597B}" srcOrd="1" destOrd="0" presId="urn:microsoft.com/office/officeart/2005/8/layout/list1"/>
    <dgm:cxn modelId="{FE50A243-623B-4365-8C54-D6B10D991DEB}" type="presOf" srcId="{24725089-0FDA-404E-8AC1-3FF18F16EAE5}" destId="{48F3225D-3BC7-4D89-8250-21EEEDB5C1B8}" srcOrd="0" destOrd="2" presId="urn:microsoft.com/office/officeart/2005/8/layout/list1"/>
    <dgm:cxn modelId="{665FF56C-01D9-41F6-89B2-86777BCD91AA}" srcId="{83538B20-D776-4C19-B222-87C818A87D7F}" destId="{6EFA2505-BA36-4DD0-9DA4-9A07CE008046}" srcOrd="1" destOrd="0" parTransId="{68D8672B-81CC-4D4E-9CE7-436979358802}" sibTransId="{B6E278CA-72A7-4F2A-A4C0-0A29576C3393}"/>
    <dgm:cxn modelId="{1798404F-D541-475F-AD71-5768EA0786BE}" srcId="{83538B20-D776-4C19-B222-87C818A87D7F}" destId="{24725089-0FDA-404E-8AC1-3FF18F16EAE5}" srcOrd="2" destOrd="0" parTransId="{693776A3-510C-44EB-95B3-BBA25E7A28D3}" sibTransId="{106C7AF7-3706-4954-8DC6-B9D4D8299B96}"/>
    <dgm:cxn modelId="{484E3554-44FE-48C1-9A8E-62CC0EC70260}" srcId="{0757F502-2111-45B9-A680-A92A4E4D007F}" destId="{6BDCF192-11BD-4B54-8DAC-1B43BB584440}" srcOrd="1" destOrd="0" parTransId="{58711D9A-8158-4D9C-928E-183E1175DFC5}" sibTransId="{DC0E3359-09E3-4B7E-A559-920F3ECA3C24}"/>
    <dgm:cxn modelId="{6527E655-5590-4199-9EE4-0B23C3F4EE75}" type="presOf" srcId="{E26A78C7-A71A-450A-A8AB-FB2227F3E447}" destId="{F84F57A4-3313-445A-8D37-0EA2DC529BC5}" srcOrd="0" destOrd="3" presId="urn:microsoft.com/office/officeart/2005/8/layout/list1"/>
    <dgm:cxn modelId="{429D1376-193E-4795-84D8-D347161B58BB}" srcId="{6BDCF192-11BD-4B54-8DAC-1B43BB584440}" destId="{E4901B11-949F-4714-8282-E8A8BAB445E6}" srcOrd="2" destOrd="0" parTransId="{EB2C94D2-0F14-49B7-ABA7-28063944853E}" sibTransId="{9F6E4B4F-A2BB-4180-A247-96C496210919}"/>
    <dgm:cxn modelId="{286D6756-2045-443E-8AC2-EFC82405CE54}" type="presOf" srcId="{ED44AE59-3FA0-433E-BC3E-600F58631978}" destId="{C73010F5-746C-4566-9A7A-DABC1E06D686}" srcOrd="1" destOrd="0" presId="urn:microsoft.com/office/officeart/2005/8/layout/list1"/>
    <dgm:cxn modelId="{D4CFAC94-4123-4999-A6D2-855530962748}" srcId="{83538B20-D776-4C19-B222-87C818A87D7F}" destId="{9ADCDFCE-7030-4E14-B2FD-8F185E59EC6B}" srcOrd="4" destOrd="0" parTransId="{7A2C90CC-D393-468D-BF1D-F6E45D63BE6E}" sibTransId="{F5A73605-E41E-47E9-A350-95778E55812B}"/>
    <dgm:cxn modelId="{B0DA09A0-1FB4-4E6C-987F-3C163BF1C130}" type="presOf" srcId="{79CF7209-EFE1-499C-8586-ED96B4FA916E}" destId="{48F3225D-3BC7-4D89-8250-21EEEDB5C1B8}" srcOrd="0" destOrd="0" presId="urn:microsoft.com/office/officeart/2005/8/layout/list1"/>
    <dgm:cxn modelId="{7F8ABAAA-6623-4D15-B9C5-7D3205074AC4}" type="presOf" srcId="{83538B20-D776-4C19-B222-87C818A87D7F}" destId="{A63FA832-B468-4888-94CB-5E38E5705548}" srcOrd="1" destOrd="0" presId="urn:microsoft.com/office/officeart/2005/8/layout/list1"/>
    <dgm:cxn modelId="{2633CBAE-56CE-4457-8619-CB1D8929E937}" type="presOf" srcId="{0757F502-2111-45B9-A680-A92A4E4D007F}" destId="{55D4A8A4-F0EC-4A41-9C5E-9EC837B738AA}" srcOrd="0" destOrd="0" presId="urn:microsoft.com/office/officeart/2005/8/layout/list1"/>
    <dgm:cxn modelId="{C70D34B6-C455-4937-A87C-B744BB2E14C3}" srcId="{6BDCF192-11BD-4B54-8DAC-1B43BB584440}" destId="{E26A78C7-A71A-450A-A8AB-FB2227F3E447}" srcOrd="3" destOrd="0" parTransId="{D861AF4C-61A5-4C49-89A3-D120FF4C3DDB}" sibTransId="{2E769F4E-1789-4FA5-BB1E-467AB8286AE7}"/>
    <dgm:cxn modelId="{9BE334BA-F9F9-4509-9B80-FAE685D28324}" srcId="{83538B20-D776-4C19-B222-87C818A87D7F}" destId="{79CF7209-EFE1-499C-8586-ED96B4FA916E}" srcOrd="0" destOrd="0" parTransId="{D6C621C7-310A-40FD-94E0-08AB1FB13164}" sibTransId="{CB665B6D-374C-4508-B928-83FBB0C904D5}"/>
    <dgm:cxn modelId="{876A0AC7-EE8E-4564-A324-161995A97A26}" type="presOf" srcId="{6BDCF192-11BD-4B54-8DAC-1B43BB584440}" destId="{D6B27BF8-58A1-446E-AE4A-6F4A5A202A4B}" srcOrd="0" destOrd="0" presId="urn:microsoft.com/office/officeart/2005/8/layout/list1"/>
    <dgm:cxn modelId="{14A1DCC9-A668-4534-A78F-AAB4477894CA}" type="presOf" srcId="{ED44AE59-3FA0-433E-BC3E-600F58631978}" destId="{C720AEAF-E224-4A2B-A9F0-B5786A547FD2}" srcOrd="0" destOrd="0" presId="urn:microsoft.com/office/officeart/2005/8/layout/list1"/>
    <dgm:cxn modelId="{416F63CA-7509-4F27-BC68-2B49806F80E8}" srcId="{6BDCF192-11BD-4B54-8DAC-1B43BB584440}" destId="{F7803CA7-F2ED-4B83-9C6E-8CB9C9F2D74C}" srcOrd="1" destOrd="0" parTransId="{99D538A8-0161-483F-82B7-252C65077583}" sibTransId="{8F525B05-EAB8-41F7-B1BA-603EDD0653E4}"/>
    <dgm:cxn modelId="{BADF31D0-A7AC-4E06-AD46-D9E71143FF76}" type="presOf" srcId="{9ADCDFCE-7030-4E14-B2FD-8F185E59EC6B}" destId="{48F3225D-3BC7-4D89-8250-21EEEDB5C1B8}" srcOrd="0" destOrd="4" presId="urn:microsoft.com/office/officeart/2005/8/layout/list1"/>
    <dgm:cxn modelId="{76E1CBD0-E7A8-4E08-BED6-4E82AFAD0A2B}" srcId="{0757F502-2111-45B9-A680-A92A4E4D007F}" destId="{ED44AE59-3FA0-433E-BC3E-600F58631978}" srcOrd="0" destOrd="0" parTransId="{09D36531-825B-44D6-8DF8-48561D3EFD86}" sibTransId="{D149B6C2-8D2F-4A4A-9D9E-9EC9C358107C}"/>
    <dgm:cxn modelId="{086576DB-813E-4115-81DE-504EEDBC011A}" srcId="{6BDCF192-11BD-4B54-8DAC-1B43BB584440}" destId="{268E7360-0CD7-446D-9DF3-24417C0CAFF1}" srcOrd="0" destOrd="0" parTransId="{C56339FD-E494-4565-A05F-6E66F917C6D7}" sibTransId="{4E819109-78D7-43CB-9E4E-1231E3269A88}"/>
    <dgm:cxn modelId="{8115624A-3D3A-49BC-AFF6-AAD127DBE60F}" type="presParOf" srcId="{55D4A8A4-F0EC-4A41-9C5E-9EC837B738AA}" destId="{10694536-EF37-4690-9F58-38BF3C4236EB}" srcOrd="0" destOrd="0" presId="urn:microsoft.com/office/officeart/2005/8/layout/list1"/>
    <dgm:cxn modelId="{BC7C4995-82AE-4ACC-A486-C9689E50FCDB}" type="presParOf" srcId="{10694536-EF37-4690-9F58-38BF3C4236EB}" destId="{C720AEAF-E224-4A2B-A9F0-B5786A547FD2}" srcOrd="0" destOrd="0" presId="urn:microsoft.com/office/officeart/2005/8/layout/list1"/>
    <dgm:cxn modelId="{D538830F-C295-48A0-A284-3C9172A7310C}" type="presParOf" srcId="{10694536-EF37-4690-9F58-38BF3C4236EB}" destId="{C73010F5-746C-4566-9A7A-DABC1E06D686}" srcOrd="1" destOrd="0" presId="urn:microsoft.com/office/officeart/2005/8/layout/list1"/>
    <dgm:cxn modelId="{CC343C77-858B-4975-9B64-EFF1C67596C1}" type="presParOf" srcId="{55D4A8A4-F0EC-4A41-9C5E-9EC837B738AA}" destId="{F1439E77-8B0A-4B2C-83D4-91977E9080BD}" srcOrd="1" destOrd="0" presId="urn:microsoft.com/office/officeart/2005/8/layout/list1"/>
    <dgm:cxn modelId="{34B66467-3957-4C03-ACB1-E417801503D1}" type="presParOf" srcId="{55D4A8A4-F0EC-4A41-9C5E-9EC837B738AA}" destId="{CF06CE3F-7A4D-4631-8471-6B9223051CF9}" srcOrd="2" destOrd="0" presId="urn:microsoft.com/office/officeart/2005/8/layout/list1"/>
    <dgm:cxn modelId="{5C2157FE-CDBF-43BE-BA05-B5A6D79B4B25}" type="presParOf" srcId="{55D4A8A4-F0EC-4A41-9C5E-9EC837B738AA}" destId="{D3CD21F3-934A-4AC4-A8B7-2ED8D58FD3F8}" srcOrd="3" destOrd="0" presId="urn:microsoft.com/office/officeart/2005/8/layout/list1"/>
    <dgm:cxn modelId="{1E5AF496-A6E9-4B59-AB67-0D1B18C50674}" type="presParOf" srcId="{55D4A8A4-F0EC-4A41-9C5E-9EC837B738AA}" destId="{9D01D650-E259-462B-B37D-D6FC9FC1B318}" srcOrd="4" destOrd="0" presId="urn:microsoft.com/office/officeart/2005/8/layout/list1"/>
    <dgm:cxn modelId="{C2E60D1B-410A-4F38-BFF5-B84D9DAC29B7}" type="presParOf" srcId="{9D01D650-E259-462B-B37D-D6FC9FC1B318}" destId="{D6B27BF8-58A1-446E-AE4A-6F4A5A202A4B}" srcOrd="0" destOrd="0" presId="urn:microsoft.com/office/officeart/2005/8/layout/list1"/>
    <dgm:cxn modelId="{56D3804E-2751-4E7F-8ABD-63660C1317A6}" type="presParOf" srcId="{9D01D650-E259-462B-B37D-D6FC9FC1B318}" destId="{F50BACFE-6EFC-4FD6-ACDD-A217557F597B}" srcOrd="1" destOrd="0" presId="urn:microsoft.com/office/officeart/2005/8/layout/list1"/>
    <dgm:cxn modelId="{A0918EE3-431C-41B1-8826-3E37CAA1946D}" type="presParOf" srcId="{55D4A8A4-F0EC-4A41-9C5E-9EC837B738AA}" destId="{4063C3D7-3057-498B-B100-7E74919BD78D}" srcOrd="5" destOrd="0" presId="urn:microsoft.com/office/officeart/2005/8/layout/list1"/>
    <dgm:cxn modelId="{9DA4EEC0-D2E8-42A3-B7FA-06AD91773550}" type="presParOf" srcId="{55D4A8A4-F0EC-4A41-9C5E-9EC837B738AA}" destId="{F84F57A4-3313-445A-8D37-0EA2DC529BC5}" srcOrd="6" destOrd="0" presId="urn:microsoft.com/office/officeart/2005/8/layout/list1"/>
    <dgm:cxn modelId="{4E17054E-46D1-4A5E-87FF-8E852482460F}" type="presParOf" srcId="{55D4A8A4-F0EC-4A41-9C5E-9EC837B738AA}" destId="{DDDE3E7C-5222-4043-B553-A882056EBA2F}" srcOrd="7" destOrd="0" presId="urn:microsoft.com/office/officeart/2005/8/layout/list1"/>
    <dgm:cxn modelId="{856842DE-BCB9-4B51-9076-3BE0FEE47B0A}" type="presParOf" srcId="{55D4A8A4-F0EC-4A41-9C5E-9EC837B738AA}" destId="{2DC48E96-72A6-41A3-8E33-CD6289BD9760}" srcOrd="8" destOrd="0" presId="urn:microsoft.com/office/officeart/2005/8/layout/list1"/>
    <dgm:cxn modelId="{E4D80E01-260D-423E-A834-B7C340BC976E}" type="presParOf" srcId="{2DC48E96-72A6-41A3-8E33-CD6289BD9760}" destId="{F46C8D74-09E2-4DE1-95A2-C6FA7298C636}" srcOrd="0" destOrd="0" presId="urn:microsoft.com/office/officeart/2005/8/layout/list1"/>
    <dgm:cxn modelId="{204B9D2E-A90F-4380-9A98-4846A95B1882}" type="presParOf" srcId="{2DC48E96-72A6-41A3-8E33-CD6289BD9760}" destId="{A63FA832-B468-4888-94CB-5E38E5705548}" srcOrd="1" destOrd="0" presId="urn:microsoft.com/office/officeart/2005/8/layout/list1"/>
    <dgm:cxn modelId="{8140EACD-A712-43E9-8F89-18A79814A7EA}" type="presParOf" srcId="{55D4A8A4-F0EC-4A41-9C5E-9EC837B738AA}" destId="{8D51F15E-DF01-441F-A53C-579F37340244}" srcOrd="9" destOrd="0" presId="urn:microsoft.com/office/officeart/2005/8/layout/list1"/>
    <dgm:cxn modelId="{E9712717-1B92-4994-BD21-80C7AEF45F2C}" type="presParOf" srcId="{55D4A8A4-F0EC-4A41-9C5E-9EC837B738AA}" destId="{48F3225D-3BC7-4D89-8250-21EEEDB5C1B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F86C46-BC95-4699-AE25-0963515CF9C8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467A3715-5AF3-4CEC-8CA7-62E0BE8F102C}">
      <dgm:prSet phldrT="[Text]" custT="1"/>
      <dgm:spPr/>
      <dgm:t>
        <a:bodyPr/>
        <a:lstStyle/>
        <a:p>
          <a:r>
            <a:rPr lang="en-US" sz="1800" dirty="0"/>
            <a:t>National Primary Drinking Water Regulation (NPDWR)</a:t>
          </a:r>
        </a:p>
      </dgm:t>
    </dgm:pt>
    <dgm:pt modelId="{A694E0CD-E6E1-45E5-8ECD-7C335B78F097}" type="parTrans" cxnId="{CF6F93E0-687C-43B1-8D2C-99F67DC3D191}">
      <dgm:prSet/>
      <dgm:spPr/>
      <dgm:t>
        <a:bodyPr/>
        <a:lstStyle/>
        <a:p>
          <a:endParaRPr lang="en-US" sz="2400"/>
        </a:p>
      </dgm:t>
    </dgm:pt>
    <dgm:pt modelId="{691624AE-B997-4A1B-9783-7D9FC384CA14}" type="sibTrans" cxnId="{CF6F93E0-687C-43B1-8D2C-99F67DC3D191}">
      <dgm:prSet/>
      <dgm:spPr/>
      <dgm:t>
        <a:bodyPr/>
        <a:lstStyle/>
        <a:p>
          <a:endParaRPr lang="en-US" sz="2400"/>
        </a:p>
      </dgm:t>
    </dgm:pt>
    <dgm:pt modelId="{358D20CA-9745-468C-B7CB-458479991F94}">
      <dgm:prSet phldrT="[Text]" custT="1"/>
      <dgm:spPr/>
      <dgm:t>
        <a:bodyPr/>
        <a:lstStyle/>
        <a:p>
          <a:r>
            <a:rPr lang="en-US" sz="1500" b="1" dirty="0">
              <a:solidFill>
                <a:srgbClr val="002060"/>
              </a:solidFill>
            </a:rPr>
            <a:t>Microorganisms</a:t>
          </a:r>
        </a:p>
      </dgm:t>
    </dgm:pt>
    <dgm:pt modelId="{4A0F1483-D2CA-42FF-ACE4-C589D91652D1}" type="parTrans" cxnId="{46D22877-2186-4986-BE49-DF5195813572}">
      <dgm:prSet/>
      <dgm:spPr/>
      <dgm:t>
        <a:bodyPr/>
        <a:lstStyle/>
        <a:p>
          <a:endParaRPr lang="en-US" sz="2400"/>
        </a:p>
      </dgm:t>
    </dgm:pt>
    <dgm:pt modelId="{B50EC8BC-2956-4A7E-B8B7-27A6DDC9A474}" type="sibTrans" cxnId="{46D22877-2186-4986-BE49-DF5195813572}">
      <dgm:prSet/>
      <dgm:spPr/>
      <dgm:t>
        <a:bodyPr/>
        <a:lstStyle/>
        <a:p>
          <a:endParaRPr lang="en-US" sz="2400"/>
        </a:p>
      </dgm:t>
    </dgm:pt>
    <dgm:pt modelId="{720235D8-6A77-4148-B8AD-0FB2E530190A}">
      <dgm:prSet phldrT="[Text]" custT="1"/>
      <dgm:spPr/>
      <dgm:t>
        <a:bodyPr/>
        <a:lstStyle/>
        <a:p>
          <a:r>
            <a:rPr lang="en-US" sz="1500" b="1" dirty="0">
              <a:solidFill>
                <a:srgbClr val="002060"/>
              </a:solidFill>
            </a:rPr>
            <a:t>Disinfection Byproducts</a:t>
          </a:r>
        </a:p>
      </dgm:t>
    </dgm:pt>
    <dgm:pt modelId="{ECD28C2A-C5E8-42A6-819A-AC210C275830}" type="parTrans" cxnId="{B5B04D06-B929-46FB-9DB5-E1AD5BA1C5B0}">
      <dgm:prSet/>
      <dgm:spPr/>
      <dgm:t>
        <a:bodyPr/>
        <a:lstStyle/>
        <a:p>
          <a:endParaRPr lang="en-US" sz="2400"/>
        </a:p>
      </dgm:t>
    </dgm:pt>
    <dgm:pt modelId="{B4A6E171-62B3-4D80-9B58-E7E22F3CE247}" type="sibTrans" cxnId="{B5B04D06-B929-46FB-9DB5-E1AD5BA1C5B0}">
      <dgm:prSet/>
      <dgm:spPr/>
      <dgm:t>
        <a:bodyPr/>
        <a:lstStyle/>
        <a:p>
          <a:endParaRPr lang="en-US" sz="2400"/>
        </a:p>
      </dgm:t>
    </dgm:pt>
    <dgm:pt modelId="{A146CC9B-9168-48CF-A378-8154C4E96D14}">
      <dgm:prSet phldrT="[Text]" custT="1"/>
      <dgm:spPr/>
      <dgm:t>
        <a:bodyPr/>
        <a:lstStyle/>
        <a:p>
          <a:r>
            <a:rPr lang="en-US" sz="1500" b="1" dirty="0">
              <a:solidFill>
                <a:srgbClr val="002060"/>
              </a:solidFill>
            </a:rPr>
            <a:t>Radionuclides</a:t>
          </a:r>
        </a:p>
      </dgm:t>
    </dgm:pt>
    <dgm:pt modelId="{767A1A04-BA26-4DE6-9513-9F12A1090C07}" type="parTrans" cxnId="{4A6BFFD7-7F80-48FA-94D9-D5C0635FD618}">
      <dgm:prSet/>
      <dgm:spPr/>
      <dgm:t>
        <a:bodyPr/>
        <a:lstStyle/>
        <a:p>
          <a:endParaRPr lang="en-US" sz="2400"/>
        </a:p>
      </dgm:t>
    </dgm:pt>
    <dgm:pt modelId="{1E9BC7D9-CCF6-4DDB-8D59-F06CC0527BCC}" type="sibTrans" cxnId="{4A6BFFD7-7F80-48FA-94D9-D5C0635FD618}">
      <dgm:prSet/>
      <dgm:spPr/>
      <dgm:t>
        <a:bodyPr/>
        <a:lstStyle/>
        <a:p>
          <a:endParaRPr lang="en-US" sz="2400"/>
        </a:p>
      </dgm:t>
    </dgm:pt>
    <dgm:pt modelId="{4D8615E5-F8BF-4639-9373-9442BEAF7C98}">
      <dgm:prSet custT="1"/>
      <dgm:spPr/>
      <dgm:t>
        <a:bodyPr/>
        <a:lstStyle/>
        <a:p>
          <a:r>
            <a:rPr lang="en-US" sz="1500" b="1" dirty="0">
              <a:solidFill>
                <a:srgbClr val="002060"/>
              </a:solidFill>
            </a:rPr>
            <a:t>Organic Chemicals</a:t>
          </a:r>
        </a:p>
      </dgm:t>
    </dgm:pt>
    <dgm:pt modelId="{494A9B9D-027E-43AB-B5DC-B6BCBB3C4736}" type="parTrans" cxnId="{16FB6832-0629-4F1A-9074-D684970C5598}">
      <dgm:prSet/>
      <dgm:spPr/>
      <dgm:t>
        <a:bodyPr/>
        <a:lstStyle/>
        <a:p>
          <a:endParaRPr lang="en-US" sz="2400"/>
        </a:p>
      </dgm:t>
    </dgm:pt>
    <dgm:pt modelId="{0DBEF190-63D6-45E5-9841-607A36BBD001}" type="sibTrans" cxnId="{16FB6832-0629-4F1A-9074-D684970C5598}">
      <dgm:prSet/>
      <dgm:spPr/>
      <dgm:t>
        <a:bodyPr/>
        <a:lstStyle/>
        <a:p>
          <a:endParaRPr lang="en-US" sz="2400"/>
        </a:p>
      </dgm:t>
    </dgm:pt>
    <dgm:pt modelId="{217EFBBA-FD13-4BEE-9194-A5E91AE59134}">
      <dgm:prSet custT="1"/>
      <dgm:spPr/>
      <dgm:t>
        <a:bodyPr/>
        <a:lstStyle/>
        <a:p>
          <a:r>
            <a:rPr lang="en-US" sz="1500" b="1" dirty="0">
              <a:solidFill>
                <a:srgbClr val="002060"/>
              </a:solidFill>
            </a:rPr>
            <a:t>Inorganic Chemicals</a:t>
          </a:r>
        </a:p>
      </dgm:t>
    </dgm:pt>
    <dgm:pt modelId="{359F6507-A3F3-4D10-B5CC-59295896DF03}" type="parTrans" cxnId="{F4DBC2C8-0064-4A9B-88B4-B02B9B6E20EC}">
      <dgm:prSet/>
      <dgm:spPr/>
      <dgm:t>
        <a:bodyPr/>
        <a:lstStyle/>
        <a:p>
          <a:endParaRPr lang="en-US" sz="2400"/>
        </a:p>
      </dgm:t>
    </dgm:pt>
    <dgm:pt modelId="{152855EF-8DC4-44D9-9244-CE4F4CF076E9}" type="sibTrans" cxnId="{F4DBC2C8-0064-4A9B-88B4-B02B9B6E20EC}">
      <dgm:prSet/>
      <dgm:spPr/>
      <dgm:t>
        <a:bodyPr/>
        <a:lstStyle/>
        <a:p>
          <a:endParaRPr lang="en-US" sz="2400"/>
        </a:p>
      </dgm:t>
    </dgm:pt>
    <dgm:pt modelId="{F24B2A44-E379-4791-A1FE-93B670B1097F}">
      <dgm:prSet custT="1"/>
      <dgm:spPr/>
      <dgm:t>
        <a:bodyPr/>
        <a:lstStyle/>
        <a:p>
          <a:r>
            <a:rPr lang="en-US" sz="1500" b="1" dirty="0">
              <a:solidFill>
                <a:srgbClr val="002060"/>
              </a:solidFill>
            </a:rPr>
            <a:t>Disinfectants</a:t>
          </a:r>
        </a:p>
      </dgm:t>
    </dgm:pt>
    <dgm:pt modelId="{EE334246-06EC-494A-A1E9-31D2FB397E98}" type="parTrans" cxnId="{84F5DCCA-D889-4530-B5CD-16057AF11078}">
      <dgm:prSet/>
      <dgm:spPr/>
      <dgm:t>
        <a:bodyPr/>
        <a:lstStyle/>
        <a:p>
          <a:endParaRPr lang="en-US" sz="2400"/>
        </a:p>
      </dgm:t>
    </dgm:pt>
    <dgm:pt modelId="{8235DE93-B945-4507-9B1A-D50C701D4084}" type="sibTrans" cxnId="{84F5DCCA-D889-4530-B5CD-16057AF11078}">
      <dgm:prSet/>
      <dgm:spPr/>
      <dgm:t>
        <a:bodyPr/>
        <a:lstStyle/>
        <a:p>
          <a:endParaRPr lang="en-US" sz="2400"/>
        </a:p>
      </dgm:t>
    </dgm:pt>
    <dgm:pt modelId="{0E2EF73D-EE82-4812-A0FD-B3274D29C82A}">
      <dgm:prSet custT="1"/>
      <dgm:spPr/>
      <dgm:t>
        <a:bodyPr/>
        <a:lstStyle/>
        <a:p>
          <a:r>
            <a:rPr lang="en-US" sz="1500" b="1" dirty="0"/>
            <a:t>Asbestos</a:t>
          </a:r>
          <a:r>
            <a:rPr lang="en-US" sz="1500" dirty="0"/>
            <a:t>, Benzene, </a:t>
          </a:r>
          <a:r>
            <a:rPr lang="en-US" sz="1500" b="1" dirty="0" err="1"/>
            <a:t>Dichloromethan</a:t>
          </a:r>
          <a:r>
            <a:rPr lang="en-US" sz="1500" dirty="0"/>
            <a:t>, </a:t>
          </a:r>
          <a:r>
            <a:rPr lang="en-US" sz="1500" b="1" dirty="0"/>
            <a:t>Manganese</a:t>
          </a:r>
          <a:r>
            <a:rPr lang="en-US" sz="1500" dirty="0"/>
            <a:t>, PCB</a:t>
          </a:r>
        </a:p>
      </dgm:t>
    </dgm:pt>
    <dgm:pt modelId="{A39BA590-2B01-436C-9FF0-8EDC6C169A37}" type="parTrans" cxnId="{982917D6-7F4E-495E-AAA2-C53B4D145B64}">
      <dgm:prSet/>
      <dgm:spPr/>
      <dgm:t>
        <a:bodyPr/>
        <a:lstStyle/>
        <a:p>
          <a:endParaRPr lang="en-US" sz="2400"/>
        </a:p>
      </dgm:t>
    </dgm:pt>
    <dgm:pt modelId="{69BBFE50-34D6-43DE-9DF3-D66D48D9C82B}" type="sibTrans" cxnId="{982917D6-7F4E-495E-AAA2-C53B4D145B64}">
      <dgm:prSet/>
      <dgm:spPr/>
      <dgm:t>
        <a:bodyPr/>
        <a:lstStyle/>
        <a:p>
          <a:endParaRPr lang="en-US" sz="2400"/>
        </a:p>
      </dgm:t>
    </dgm:pt>
    <dgm:pt modelId="{7B422705-6F73-41F4-8FB2-0E2C76BE162D}">
      <dgm:prSet custT="1"/>
      <dgm:spPr/>
      <dgm:t>
        <a:bodyPr/>
        <a:lstStyle/>
        <a:p>
          <a:r>
            <a:rPr lang="en-US" sz="1500" b="1" dirty="0"/>
            <a:t>Arsenic</a:t>
          </a:r>
          <a:r>
            <a:rPr lang="en-US" sz="1500" dirty="0"/>
            <a:t>, </a:t>
          </a:r>
          <a:r>
            <a:rPr lang="en-US" sz="1500" b="1" dirty="0"/>
            <a:t>Lead</a:t>
          </a:r>
          <a:r>
            <a:rPr lang="en-US" sz="1500" dirty="0"/>
            <a:t>, </a:t>
          </a:r>
          <a:r>
            <a:rPr lang="en-US" sz="1500" b="1" dirty="0"/>
            <a:t>Fluoride</a:t>
          </a:r>
          <a:r>
            <a:rPr lang="en-US" sz="1500" dirty="0"/>
            <a:t>, Mercury, Nitrate/Nitrite</a:t>
          </a:r>
        </a:p>
      </dgm:t>
    </dgm:pt>
    <dgm:pt modelId="{ADA7570B-7167-4C70-81AE-B706E49EB068}" type="parTrans" cxnId="{ECD74682-0FE7-4CAA-96A3-1962C6E9D443}">
      <dgm:prSet/>
      <dgm:spPr/>
      <dgm:t>
        <a:bodyPr/>
        <a:lstStyle/>
        <a:p>
          <a:endParaRPr lang="en-US" sz="2400"/>
        </a:p>
      </dgm:t>
    </dgm:pt>
    <dgm:pt modelId="{DB76FC8B-E404-46FC-BFB7-9E7E00A242F8}" type="sibTrans" cxnId="{ECD74682-0FE7-4CAA-96A3-1962C6E9D443}">
      <dgm:prSet/>
      <dgm:spPr/>
      <dgm:t>
        <a:bodyPr/>
        <a:lstStyle/>
        <a:p>
          <a:endParaRPr lang="en-US" sz="2400"/>
        </a:p>
      </dgm:t>
    </dgm:pt>
    <dgm:pt modelId="{3246BDCA-7796-4FBB-95F5-5A9ABD056DBA}">
      <dgm:prSet custT="1"/>
      <dgm:spPr/>
      <dgm:t>
        <a:bodyPr/>
        <a:lstStyle/>
        <a:p>
          <a:r>
            <a:rPr lang="en-US" sz="1500" dirty="0"/>
            <a:t>Chlorine </a:t>
          </a:r>
          <a:br>
            <a:rPr lang="en-US" sz="1500" dirty="0"/>
          </a:br>
          <a:r>
            <a:rPr lang="en-US" sz="1500" dirty="0"/>
            <a:t>(free chlorine, chloramine)</a:t>
          </a:r>
        </a:p>
      </dgm:t>
    </dgm:pt>
    <dgm:pt modelId="{E567BBE2-F197-4C49-9609-3125AE5FB34A}" type="parTrans" cxnId="{FB5DCB89-2D5C-4A21-AABD-D9CAC2B31064}">
      <dgm:prSet/>
      <dgm:spPr/>
      <dgm:t>
        <a:bodyPr/>
        <a:lstStyle/>
        <a:p>
          <a:endParaRPr lang="en-US" sz="2400"/>
        </a:p>
      </dgm:t>
    </dgm:pt>
    <dgm:pt modelId="{5D563A1C-BCB0-480B-A62E-EBD2EDABE92B}" type="sibTrans" cxnId="{FB5DCB89-2D5C-4A21-AABD-D9CAC2B31064}">
      <dgm:prSet/>
      <dgm:spPr/>
      <dgm:t>
        <a:bodyPr/>
        <a:lstStyle/>
        <a:p>
          <a:endParaRPr lang="en-US" sz="2400"/>
        </a:p>
      </dgm:t>
    </dgm:pt>
    <dgm:pt modelId="{00FA4F23-2B46-44E6-80EE-24E3CE42DB12}">
      <dgm:prSet custT="1"/>
      <dgm:spPr/>
      <dgm:t>
        <a:bodyPr/>
        <a:lstStyle/>
        <a:p>
          <a:r>
            <a:rPr lang="en-US" sz="1500" dirty="0"/>
            <a:t>HAA, TTHMs, Bromate</a:t>
          </a:r>
        </a:p>
      </dgm:t>
    </dgm:pt>
    <dgm:pt modelId="{3CCDBE49-E59F-4ADA-8CD2-ECFE15442C95}" type="parTrans" cxnId="{0FACB067-E805-4DF9-83F1-CB1AA232010D}">
      <dgm:prSet/>
      <dgm:spPr/>
      <dgm:t>
        <a:bodyPr/>
        <a:lstStyle/>
        <a:p>
          <a:endParaRPr lang="en-US" sz="2400"/>
        </a:p>
      </dgm:t>
    </dgm:pt>
    <dgm:pt modelId="{0529D50E-82E4-4100-BB45-10DAADC553E2}" type="sibTrans" cxnId="{0FACB067-E805-4DF9-83F1-CB1AA232010D}">
      <dgm:prSet/>
      <dgm:spPr/>
      <dgm:t>
        <a:bodyPr/>
        <a:lstStyle/>
        <a:p>
          <a:endParaRPr lang="en-US" sz="2400"/>
        </a:p>
      </dgm:t>
    </dgm:pt>
    <dgm:pt modelId="{E24C1BB1-A6E7-4ECC-A7A1-EC6B5A3F961D}">
      <dgm:prSet custT="1"/>
      <dgm:spPr/>
      <dgm:t>
        <a:bodyPr/>
        <a:lstStyle/>
        <a:p>
          <a:r>
            <a:rPr lang="en-US" sz="1500" dirty="0"/>
            <a:t>Total Coliform (</a:t>
          </a:r>
          <a:r>
            <a:rPr lang="en-US" sz="1500" dirty="0" err="1"/>
            <a:t>E.Coli</a:t>
          </a:r>
          <a:r>
            <a:rPr lang="en-US" sz="1500" dirty="0"/>
            <a:t>), </a:t>
          </a:r>
          <a:r>
            <a:rPr lang="en-US" sz="1500" dirty="0" err="1"/>
            <a:t>Legionela</a:t>
          </a:r>
          <a:endParaRPr lang="en-US" sz="1500" dirty="0"/>
        </a:p>
      </dgm:t>
    </dgm:pt>
    <dgm:pt modelId="{59C3E167-81C4-4FDD-A0A9-99B40DC5180C}" type="parTrans" cxnId="{51BBAE76-6678-4F45-A9FB-A92623E4337D}">
      <dgm:prSet/>
      <dgm:spPr/>
      <dgm:t>
        <a:bodyPr/>
        <a:lstStyle/>
        <a:p>
          <a:endParaRPr lang="en-US" sz="2400"/>
        </a:p>
      </dgm:t>
    </dgm:pt>
    <dgm:pt modelId="{5A5BF795-2481-4714-BB0E-908A7430F08C}" type="sibTrans" cxnId="{51BBAE76-6678-4F45-A9FB-A92623E4337D}">
      <dgm:prSet/>
      <dgm:spPr/>
      <dgm:t>
        <a:bodyPr/>
        <a:lstStyle/>
        <a:p>
          <a:endParaRPr lang="en-US" sz="2400"/>
        </a:p>
      </dgm:t>
    </dgm:pt>
    <dgm:pt modelId="{2B261D44-2DBB-43C0-BA8C-F329F86D062E}">
      <dgm:prSet custT="1"/>
      <dgm:spPr/>
      <dgm:t>
        <a:bodyPr/>
        <a:lstStyle/>
        <a:p>
          <a:r>
            <a:rPr lang="en-US" sz="1500" b="1" dirty="0"/>
            <a:t>Uranium</a:t>
          </a:r>
          <a:r>
            <a:rPr lang="en-US" sz="1500" dirty="0"/>
            <a:t>, Radium</a:t>
          </a:r>
        </a:p>
      </dgm:t>
    </dgm:pt>
    <dgm:pt modelId="{4409130F-B97A-47BF-8388-DF65CB682E2D}" type="parTrans" cxnId="{446E2B7B-F7F7-40A2-B979-5DE364DBC70E}">
      <dgm:prSet/>
      <dgm:spPr/>
      <dgm:t>
        <a:bodyPr/>
        <a:lstStyle/>
        <a:p>
          <a:endParaRPr lang="en-US" sz="2400"/>
        </a:p>
      </dgm:t>
    </dgm:pt>
    <dgm:pt modelId="{13FCA1DC-1535-41ED-AD54-BC9061B24715}" type="sibTrans" cxnId="{446E2B7B-F7F7-40A2-B979-5DE364DBC70E}">
      <dgm:prSet/>
      <dgm:spPr/>
      <dgm:t>
        <a:bodyPr/>
        <a:lstStyle/>
        <a:p>
          <a:endParaRPr lang="en-US" sz="2400"/>
        </a:p>
      </dgm:t>
    </dgm:pt>
    <dgm:pt modelId="{D1A4876F-44A5-4EE4-BEAB-3E975CEF96FC}" type="pres">
      <dgm:prSet presAssocID="{E7F86C46-BC95-4699-AE25-0963515CF9C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6DB156-954F-458D-B67A-7FD6C2064BA4}" type="pres">
      <dgm:prSet presAssocID="{467A3715-5AF3-4CEC-8CA7-62E0BE8F102C}" presName="hierRoot1" presStyleCnt="0">
        <dgm:presLayoutVars>
          <dgm:hierBranch val="init"/>
        </dgm:presLayoutVars>
      </dgm:prSet>
      <dgm:spPr/>
    </dgm:pt>
    <dgm:pt modelId="{F915CBC9-4A2B-4377-8E00-B3C42E4F9D0B}" type="pres">
      <dgm:prSet presAssocID="{467A3715-5AF3-4CEC-8CA7-62E0BE8F102C}" presName="rootComposite1" presStyleCnt="0"/>
      <dgm:spPr/>
    </dgm:pt>
    <dgm:pt modelId="{C978C3A3-11FE-429A-918E-8FD456E26B7A}" type="pres">
      <dgm:prSet presAssocID="{467A3715-5AF3-4CEC-8CA7-62E0BE8F102C}" presName="rootText1" presStyleLbl="node0" presStyleIdx="0" presStyleCnt="1" custScaleX="239967" custScaleY="256765" custLinFactNeighborX="2694" custLinFactNeighborY="-39514">
        <dgm:presLayoutVars>
          <dgm:chPref val="3"/>
        </dgm:presLayoutVars>
      </dgm:prSet>
      <dgm:spPr/>
    </dgm:pt>
    <dgm:pt modelId="{E0D67D6B-47E7-4930-A6E3-AAA4D6DCC410}" type="pres">
      <dgm:prSet presAssocID="{467A3715-5AF3-4CEC-8CA7-62E0BE8F102C}" presName="rootConnector1" presStyleLbl="node1" presStyleIdx="0" presStyleCnt="0"/>
      <dgm:spPr/>
    </dgm:pt>
    <dgm:pt modelId="{FA6AFB5B-B34C-4FD8-814B-8D8911A03C4A}" type="pres">
      <dgm:prSet presAssocID="{467A3715-5AF3-4CEC-8CA7-62E0BE8F102C}" presName="hierChild2" presStyleCnt="0"/>
      <dgm:spPr/>
    </dgm:pt>
    <dgm:pt modelId="{BEC91B19-9E45-4552-A7AF-DEF70E7E536D}" type="pres">
      <dgm:prSet presAssocID="{4A0F1483-D2CA-42FF-ACE4-C589D91652D1}" presName="Name37" presStyleLbl="parChTrans1D2" presStyleIdx="0" presStyleCnt="6"/>
      <dgm:spPr/>
    </dgm:pt>
    <dgm:pt modelId="{724731CF-DD75-45C1-A643-C631636B2F2F}" type="pres">
      <dgm:prSet presAssocID="{358D20CA-9745-468C-B7CB-458479991F94}" presName="hierRoot2" presStyleCnt="0">
        <dgm:presLayoutVars>
          <dgm:hierBranch/>
        </dgm:presLayoutVars>
      </dgm:prSet>
      <dgm:spPr/>
    </dgm:pt>
    <dgm:pt modelId="{A5F6501D-6A51-45AC-BFA8-ED9580CA5B42}" type="pres">
      <dgm:prSet presAssocID="{358D20CA-9745-468C-B7CB-458479991F94}" presName="rootComposite" presStyleCnt="0"/>
      <dgm:spPr/>
    </dgm:pt>
    <dgm:pt modelId="{5F8F2102-21A1-45BB-A4AE-95437A15DA89}" type="pres">
      <dgm:prSet presAssocID="{358D20CA-9745-468C-B7CB-458479991F94}" presName="rootText" presStyleLbl="node2" presStyleIdx="0" presStyleCnt="6" custScaleX="178609" custScaleY="258886" custLinFactNeighborX="1603" custLinFactNeighborY="-508">
        <dgm:presLayoutVars>
          <dgm:chPref val="3"/>
        </dgm:presLayoutVars>
      </dgm:prSet>
      <dgm:spPr/>
    </dgm:pt>
    <dgm:pt modelId="{087F8ECC-E2E3-4DF7-89A6-287226351615}" type="pres">
      <dgm:prSet presAssocID="{358D20CA-9745-468C-B7CB-458479991F94}" presName="rootConnector" presStyleLbl="node2" presStyleIdx="0" presStyleCnt="6"/>
      <dgm:spPr/>
    </dgm:pt>
    <dgm:pt modelId="{09A1CC4F-15E0-4319-B8D0-DAA322DACBD5}" type="pres">
      <dgm:prSet presAssocID="{358D20CA-9745-468C-B7CB-458479991F94}" presName="hierChild4" presStyleCnt="0"/>
      <dgm:spPr/>
    </dgm:pt>
    <dgm:pt modelId="{27E82787-F042-4A04-B758-B63D0178E39A}" type="pres">
      <dgm:prSet presAssocID="{59C3E167-81C4-4FDD-A0A9-99B40DC5180C}" presName="Name35" presStyleLbl="parChTrans1D3" presStyleIdx="0" presStyleCnt="6"/>
      <dgm:spPr/>
    </dgm:pt>
    <dgm:pt modelId="{2E859E1C-C4E8-415C-B56C-CBC6F71EFAC2}" type="pres">
      <dgm:prSet presAssocID="{E24C1BB1-A6E7-4ECC-A7A1-EC6B5A3F961D}" presName="hierRoot2" presStyleCnt="0">
        <dgm:presLayoutVars>
          <dgm:hierBranch val="init"/>
        </dgm:presLayoutVars>
      </dgm:prSet>
      <dgm:spPr/>
    </dgm:pt>
    <dgm:pt modelId="{86E09928-F9A1-4152-99C3-E7415502A861}" type="pres">
      <dgm:prSet presAssocID="{E24C1BB1-A6E7-4ECC-A7A1-EC6B5A3F961D}" presName="rootComposite" presStyleCnt="0"/>
      <dgm:spPr/>
    </dgm:pt>
    <dgm:pt modelId="{BB6D5E34-F7D9-4D6B-A688-79593A3E770B}" type="pres">
      <dgm:prSet presAssocID="{E24C1BB1-A6E7-4ECC-A7A1-EC6B5A3F961D}" presName="rootText" presStyleLbl="node3" presStyleIdx="0" presStyleCnt="6" custScaleX="178609" custScaleY="258886">
        <dgm:presLayoutVars>
          <dgm:chPref val="3"/>
        </dgm:presLayoutVars>
      </dgm:prSet>
      <dgm:spPr/>
    </dgm:pt>
    <dgm:pt modelId="{C9C9672D-9C76-4C24-8F47-D7807A0BA65A}" type="pres">
      <dgm:prSet presAssocID="{E24C1BB1-A6E7-4ECC-A7A1-EC6B5A3F961D}" presName="rootConnector" presStyleLbl="node3" presStyleIdx="0" presStyleCnt="6"/>
      <dgm:spPr/>
    </dgm:pt>
    <dgm:pt modelId="{D01479E2-C61F-4431-99C6-CF1FF23AF1C2}" type="pres">
      <dgm:prSet presAssocID="{E24C1BB1-A6E7-4ECC-A7A1-EC6B5A3F961D}" presName="hierChild4" presStyleCnt="0"/>
      <dgm:spPr/>
    </dgm:pt>
    <dgm:pt modelId="{28432FEB-09CE-4B15-9ACD-4F6E76D6634B}" type="pres">
      <dgm:prSet presAssocID="{E24C1BB1-A6E7-4ECC-A7A1-EC6B5A3F961D}" presName="hierChild5" presStyleCnt="0"/>
      <dgm:spPr/>
    </dgm:pt>
    <dgm:pt modelId="{E7625B76-F360-4D99-AD63-5F307772F3BC}" type="pres">
      <dgm:prSet presAssocID="{358D20CA-9745-468C-B7CB-458479991F94}" presName="hierChild5" presStyleCnt="0"/>
      <dgm:spPr/>
    </dgm:pt>
    <dgm:pt modelId="{CFFFAE86-FC4A-40BD-84FE-F8953ECE99C2}" type="pres">
      <dgm:prSet presAssocID="{ECD28C2A-C5E8-42A6-819A-AC210C275830}" presName="Name37" presStyleLbl="parChTrans1D2" presStyleIdx="1" presStyleCnt="6"/>
      <dgm:spPr/>
    </dgm:pt>
    <dgm:pt modelId="{FA6DEF57-60A9-4F9E-80BC-1D18D2F2B4EA}" type="pres">
      <dgm:prSet presAssocID="{720235D8-6A77-4148-B8AD-0FB2E530190A}" presName="hierRoot2" presStyleCnt="0">
        <dgm:presLayoutVars>
          <dgm:hierBranch/>
        </dgm:presLayoutVars>
      </dgm:prSet>
      <dgm:spPr/>
    </dgm:pt>
    <dgm:pt modelId="{5E19CC6C-42DE-4603-892C-8CF937D55E38}" type="pres">
      <dgm:prSet presAssocID="{720235D8-6A77-4148-B8AD-0FB2E530190A}" presName="rootComposite" presStyleCnt="0"/>
      <dgm:spPr/>
    </dgm:pt>
    <dgm:pt modelId="{2C680B99-57F9-424B-B057-459AE59510E4}" type="pres">
      <dgm:prSet presAssocID="{720235D8-6A77-4148-B8AD-0FB2E530190A}" presName="rootText" presStyleLbl="node2" presStyleIdx="1" presStyleCnt="6" custScaleX="178609" custScaleY="258886">
        <dgm:presLayoutVars>
          <dgm:chPref val="3"/>
        </dgm:presLayoutVars>
      </dgm:prSet>
      <dgm:spPr/>
    </dgm:pt>
    <dgm:pt modelId="{24BC80A1-E673-456B-891F-97F0E769B964}" type="pres">
      <dgm:prSet presAssocID="{720235D8-6A77-4148-B8AD-0FB2E530190A}" presName="rootConnector" presStyleLbl="node2" presStyleIdx="1" presStyleCnt="6"/>
      <dgm:spPr/>
    </dgm:pt>
    <dgm:pt modelId="{C67278EA-0CDB-4CF8-A1F6-A132ACD440FC}" type="pres">
      <dgm:prSet presAssocID="{720235D8-6A77-4148-B8AD-0FB2E530190A}" presName="hierChild4" presStyleCnt="0"/>
      <dgm:spPr/>
    </dgm:pt>
    <dgm:pt modelId="{F051CE83-8B21-4B33-A240-58E98007952E}" type="pres">
      <dgm:prSet presAssocID="{3CCDBE49-E59F-4ADA-8CD2-ECFE15442C95}" presName="Name35" presStyleLbl="parChTrans1D3" presStyleIdx="1" presStyleCnt="6"/>
      <dgm:spPr/>
    </dgm:pt>
    <dgm:pt modelId="{204413B6-9E9C-4668-9192-75AB7D4684F2}" type="pres">
      <dgm:prSet presAssocID="{00FA4F23-2B46-44E6-80EE-24E3CE42DB12}" presName="hierRoot2" presStyleCnt="0">
        <dgm:presLayoutVars>
          <dgm:hierBranch val="init"/>
        </dgm:presLayoutVars>
      </dgm:prSet>
      <dgm:spPr/>
    </dgm:pt>
    <dgm:pt modelId="{28BCC329-F9A2-469C-B1A1-C5B13E62CB04}" type="pres">
      <dgm:prSet presAssocID="{00FA4F23-2B46-44E6-80EE-24E3CE42DB12}" presName="rootComposite" presStyleCnt="0"/>
      <dgm:spPr/>
    </dgm:pt>
    <dgm:pt modelId="{3262CF57-5B4A-4A12-90EE-D94F2AD424C8}" type="pres">
      <dgm:prSet presAssocID="{00FA4F23-2B46-44E6-80EE-24E3CE42DB12}" presName="rootText" presStyleLbl="node3" presStyleIdx="1" presStyleCnt="6" custScaleX="178609" custScaleY="258886" custLinFactNeighborX="-599" custLinFactNeighborY="3596">
        <dgm:presLayoutVars>
          <dgm:chPref val="3"/>
        </dgm:presLayoutVars>
      </dgm:prSet>
      <dgm:spPr/>
    </dgm:pt>
    <dgm:pt modelId="{6478875A-2176-4B2C-A09E-54B6EAD43236}" type="pres">
      <dgm:prSet presAssocID="{00FA4F23-2B46-44E6-80EE-24E3CE42DB12}" presName="rootConnector" presStyleLbl="node3" presStyleIdx="1" presStyleCnt="6"/>
      <dgm:spPr/>
    </dgm:pt>
    <dgm:pt modelId="{40424F4C-2550-4307-B061-C8B8B3E42AB9}" type="pres">
      <dgm:prSet presAssocID="{00FA4F23-2B46-44E6-80EE-24E3CE42DB12}" presName="hierChild4" presStyleCnt="0"/>
      <dgm:spPr/>
    </dgm:pt>
    <dgm:pt modelId="{B5D13651-B869-490A-A1A0-686A5DA01FFD}" type="pres">
      <dgm:prSet presAssocID="{00FA4F23-2B46-44E6-80EE-24E3CE42DB12}" presName="hierChild5" presStyleCnt="0"/>
      <dgm:spPr/>
    </dgm:pt>
    <dgm:pt modelId="{672E7B37-A5C1-4605-A9FB-1AF5AE50170A}" type="pres">
      <dgm:prSet presAssocID="{720235D8-6A77-4148-B8AD-0FB2E530190A}" presName="hierChild5" presStyleCnt="0"/>
      <dgm:spPr/>
    </dgm:pt>
    <dgm:pt modelId="{57A07862-A25C-4E3B-989E-5240D71BC945}" type="pres">
      <dgm:prSet presAssocID="{EE334246-06EC-494A-A1E9-31D2FB397E98}" presName="Name37" presStyleLbl="parChTrans1D2" presStyleIdx="2" presStyleCnt="6"/>
      <dgm:spPr/>
    </dgm:pt>
    <dgm:pt modelId="{4518FC39-DFA0-4D26-A9CF-4C851E13AFD3}" type="pres">
      <dgm:prSet presAssocID="{F24B2A44-E379-4791-A1FE-93B670B1097F}" presName="hierRoot2" presStyleCnt="0">
        <dgm:presLayoutVars>
          <dgm:hierBranch/>
        </dgm:presLayoutVars>
      </dgm:prSet>
      <dgm:spPr/>
    </dgm:pt>
    <dgm:pt modelId="{E2DB8169-9B6F-4559-960E-DA544FAA9769}" type="pres">
      <dgm:prSet presAssocID="{F24B2A44-E379-4791-A1FE-93B670B1097F}" presName="rootComposite" presStyleCnt="0"/>
      <dgm:spPr/>
    </dgm:pt>
    <dgm:pt modelId="{A335A51E-FD36-4A21-B98D-EF42EB8EFE87}" type="pres">
      <dgm:prSet presAssocID="{F24B2A44-E379-4791-A1FE-93B670B1097F}" presName="rootText" presStyleLbl="node2" presStyleIdx="2" presStyleCnt="6" custScaleX="178609" custScaleY="258886">
        <dgm:presLayoutVars>
          <dgm:chPref val="3"/>
        </dgm:presLayoutVars>
      </dgm:prSet>
      <dgm:spPr/>
    </dgm:pt>
    <dgm:pt modelId="{08B83E3E-DDAC-41FC-AB3F-B344A56DB619}" type="pres">
      <dgm:prSet presAssocID="{F24B2A44-E379-4791-A1FE-93B670B1097F}" presName="rootConnector" presStyleLbl="node2" presStyleIdx="2" presStyleCnt="6"/>
      <dgm:spPr/>
    </dgm:pt>
    <dgm:pt modelId="{BC62C5E5-AE70-4CC3-AF99-B0DC65B7E093}" type="pres">
      <dgm:prSet presAssocID="{F24B2A44-E379-4791-A1FE-93B670B1097F}" presName="hierChild4" presStyleCnt="0"/>
      <dgm:spPr/>
    </dgm:pt>
    <dgm:pt modelId="{C66F44AE-FCAB-4F5D-85B2-9F462D8375CB}" type="pres">
      <dgm:prSet presAssocID="{E567BBE2-F197-4C49-9609-3125AE5FB34A}" presName="Name35" presStyleLbl="parChTrans1D3" presStyleIdx="2" presStyleCnt="6"/>
      <dgm:spPr/>
    </dgm:pt>
    <dgm:pt modelId="{F06797DC-1571-4682-A344-C7168746A0D4}" type="pres">
      <dgm:prSet presAssocID="{3246BDCA-7796-4FBB-95F5-5A9ABD056DBA}" presName="hierRoot2" presStyleCnt="0">
        <dgm:presLayoutVars>
          <dgm:hierBranch val="init"/>
        </dgm:presLayoutVars>
      </dgm:prSet>
      <dgm:spPr/>
    </dgm:pt>
    <dgm:pt modelId="{2EDC4DBC-1539-4EC7-AF05-4603D6D33617}" type="pres">
      <dgm:prSet presAssocID="{3246BDCA-7796-4FBB-95F5-5A9ABD056DBA}" presName="rootComposite" presStyleCnt="0"/>
      <dgm:spPr/>
    </dgm:pt>
    <dgm:pt modelId="{5A972CFC-0B4F-46A1-9D2D-34E4E2778FBB}" type="pres">
      <dgm:prSet presAssocID="{3246BDCA-7796-4FBB-95F5-5A9ABD056DBA}" presName="rootText" presStyleLbl="node3" presStyleIdx="2" presStyleCnt="6" custScaleX="178609" custScaleY="258886">
        <dgm:presLayoutVars>
          <dgm:chPref val="3"/>
        </dgm:presLayoutVars>
      </dgm:prSet>
      <dgm:spPr/>
    </dgm:pt>
    <dgm:pt modelId="{BA487FC4-428F-4B1A-9518-4AA4B615B9EE}" type="pres">
      <dgm:prSet presAssocID="{3246BDCA-7796-4FBB-95F5-5A9ABD056DBA}" presName="rootConnector" presStyleLbl="node3" presStyleIdx="2" presStyleCnt="6"/>
      <dgm:spPr/>
    </dgm:pt>
    <dgm:pt modelId="{43B2A7CE-CC6A-4AEE-AF62-64260740B2AE}" type="pres">
      <dgm:prSet presAssocID="{3246BDCA-7796-4FBB-95F5-5A9ABD056DBA}" presName="hierChild4" presStyleCnt="0"/>
      <dgm:spPr/>
    </dgm:pt>
    <dgm:pt modelId="{F9473880-ACBB-4F1B-824A-BBC094189B2D}" type="pres">
      <dgm:prSet presAssocID="{3246BDCA-7796-4FBB-95F5-5A9ABD056DBA}" presName="hierChild5" presStyleCnt="0"/>
      <dgm:spPr/>
    </dgm:pt>
    <dgm:pt modelId="{4BBA0FD1-786D-44AA-8EE3-918D52F7160D}" type="pres">
      <dgm:prSet presAssocID="{F24B2A44-E379-4791-A1FE-93B670B1097F}" presName="hierChild5" presStyleCnt="0"/>
      <dgm:spPr/>
    </dgm:pt>
    <dgm:pt modelId="{8FF17AA8-5395-4C05-B38A-2F5E2A658589}" type="pres">
      <dgm:prSet presAssocID="{359F6507-A3F3-4D10-B5CC-59295896DF03}" presName="Name37" presStyleLbl="parChTrans1D2" presStyleIdx="3" presStyleCnt="6"/>
      <dgm:spPr/>
    </dgm:pt>
    <dgm:pt modelId="{DB03AEAA-799C-46E9-948C-14AA07BBEE22}" type="pres">
      <dgm:prSet presAssocID="{217EFBBA-FD13-4BEE-9194-A5E91AE59134}" presName="hierRoot2" presStyleCnt="0">
        <dgm:presLayoutVars>
          <dgm:hierBranch/>
        </dgm:presLayoutVars>
      </dgm:prSet>
      <dgm:spPr/>
    </dgm:pt>
    <dgm:pt modelId="{64C7B913-1B1D-42B4-A0C5-28E108D2B840}" type="pres">
      <dgm:prSet presAssocID="{217EFBBA-FD13-4BEE-9194-A5E91AE59134}" presName="rootComposite" presStyleCnt="0"/>
      <dgm:spPr/>
    </dgm:pt>
    <dgm:pt modelId="{61D9F4C8-E482-44E4-BD09-CE6CC76500F1}" type="pres">
      <dgm:prSet presAssocID="{217EFBBA-FD13-4BEE-9194-A5E91AE59134}" presName="rootText" presStyleLbl="node2" presStyleIdx="3" presStyleCnt="6" custScaleX="178609" custScaleY="258886">
        <dgm:presLayoutVars>
          <dgm:chPref val="3"/>
        </dgm:presLayoutVars>
      </dgm:prSet>
      <dgm:spPr/>
    </dgm:pt>
    <dgm:pt modelId="{21ABAECB-CB05-4764-89FB-936F76A2DDDA}" type="pres">
      <dgm:prSet presAssocID="{217EFBBA-FD13-4BEE-9194-A5E91AE59134}" presName="rootConnector" presStyleLbl="node2" presStyleIdx="3" presStyleCnt="6"/>
      <dgm:spPr/>
    </dgm:pt>
    <dgm:pt modelId="{46230C12-F9FF-490F-8D65-7E154C4A9236}" type="pres">
      <dgm:prSet presAssocID="{217EFBBA-FD13-4BEE-9194-A5E91AE59134}" presName="hierChild4" presStyleCnt="0"/>
      <dgm:spPr/>
    </dgm:pt>
    <dgm:pt modelId="{E17ED9E0-B4CC-4547-B5BF-B15D4924AB59}" type="pres">
      <dgm:prSet presAssocID="{ADA7570B-7167-4C70-81AE-B706E49EB068}" presName="Name35" presStyleLbl="parChTrans1D3" presStyleIdx="3" presStyleCnt="6"/>
      <dgm:spPr/>
    </dgm:pt>
    <dgm:pt modelId="{8B3D97C8-4918-480D-83F0-EFF049C03064}" type="pres">
      <dgm:prSet presAssocID="{7B422705-6F73-41F4-8FB2-0E2C76BE162D}" presName="hierRoot2" presStyleCnt="0">
        <dgm:presLayoutVars>
          <dgm:hierBranch val="init"/>
        </dgm:presLayoutVars>
      </dgm:prSet>
      <dgm:spPr/>
    </dgm:pt>
    <dgm:pt modelId="{217D0935-49AE-48A0-A19F-F9665199DF6F}" type="pres">
      <dgm:prSet presAssocID="{7B422705-6F73-41F4-8FB2-0E2C76BE162D}" presName="rootComposite" presStyleCnt="0"/>
      <dgm:spPr/>
    </dgm:pt>
    <dgm:pt modelId="{E6404B85-076D-4EA6-A863-CF78EE9C01AB}" type="pres">
      <dgm:prSet presAssocID="{7B422705-6F73-41F4-8FB2-0E2C76BE162D}" presName="rootText" presStyleLbl="node3" presStyleIdx="3" presStyleCnt="6" custScaleX="178609" custScaleY="258886">
        <dgm:presLayoutVars>
          <dgm:chPref val="3"/>
        </dgm:presLayoutVars>
      </dgm:prSet>
      <dgm:spPr/>
    </dgm:pt>
    <dgm:pt modelId="{B580EC2C-9D6C-4139-857A-AF078D315187}" type="pres">
      <dgm:prSet presAssocID="{7B422705-6F73-41F4-8FB2-0E2C76BE162D}" presName="rootConnector" presStyleLbl="node3" presStyleIdx="3" presStyleCnt="6"/>
      <dgm:spPr/>
    </dgm:pt>
    <dgm:pt modelId="{D318BA53-248E-4C89-BFC4-BF666D4EAE54}" type="pres">
      <dgm:prSet presAssocID="{7B422705-6F73-41F4-8FB2-0E2C76BE162D}" presName="hierChild4" presStyleCnt="0"/>
      <dgm:spPr/>
    </dgm:pt>
    <dgm:pt modelId="{4677AE6A-72E2-4C3B-9DC0-64F27133EB4B}" type="pres">
      <dgm:prSet presAssocID="{7B422705-6F73-41F4-8FB2-0E2C76BE162D}" presName="hierChild5" presStyleCnt="0"/>
      <dgm:spPr/>
    </dgm:pt>
    <dgm:pt modelId="{AA317B82-3E05-41DA-843B-D4180A5406AA}" type="pres">
      <dgm:prSet presAssocID="{217EFBBA-FD13-4BEE-9194-A5E91AE59134}" presName="hierChild5" presStyleCnt="0"/>
      <dgm:spPr/>
    </dgm:pt>
    <dgm:pt modelId="{541AD324-489E-42C4-B368-4FF9B3947EA8}" type="pres">
      <dgm:prSet presAssocID="{494A9B9D-027E-43AB-B5DC-B6BCBB3C4736}" presName="Name37" presStyleLbl="parChTrans1D2" presStyleIdx="4" presStyleCnt="6"/>
      <dgm:spPr/>
    </dgm:pt>
    <dgm:pt modelId="{D47DB2C9-E8FB-48F0-9FBE-A38B2C3433D1}" type="pres">
      <dgm:prSet presAssocID="{4D8615E5-F8BF-4639-9373-9442BEAF7C98}" presName="hierRoot2" presStyleCnt="0">
        <dgm:presLayoutVars>
          <dgm:hierBranch/>
        </dgm:presLayoutVars>
      </dgm:prSet>
      <dgm:spPr/>
    </dgm:pt>
    <dgm:pt modelId="{551878C5-697B-48C1-AA3E-05F567344C1C}" type="pres">
      <dgm:prSet presAssocID="{4D8615E5-F8BF-4639-9373-9442BEAF7C98}" presName="rootComposite" presStyleCnt="0"/>
      <dgm:spPr/>
    </dgm:pt>
    <dgm:pt modelId="{FA602475-2888-4167-A484-C3B97952C0D9}" type="pres">
      <dgm:prSet presAssocID="{4D8615E5-F8BF-4639-9373-9442BEAF7C98}" presName="rootText" presStyleLbl="node2" presStyleIdx="4" presStyleCnt="6" custScaleX="178609" custScaleY="258886">
        <dgm:presLayoutVars>
          <dgm:chPref val="3"/>
        </dgm:presLayoutVars>
      </dgm:prSet>
      <dgm:spPr/>
    </dgm:pt>
    <dgm:pt modelId="{95DE9232-97AB-43C3-AE07-BCDB655F45E9}" type="pres">
      <dgm:prSet presAssocID="{4D8615E5-F8BF-4639-9373-9442BEAF7C98}" presName="rootConnector" presStyleLbl="node2" presStyleIdx="4" presStyleCnt="6"/>
      <dgm:spPr/>
    </dgm:pt>
    <dgm:pt modelId="{436E99FD-1985-462F-A17F-4DCA73D42927}" type="pres">
      <dgm:prSet presAssocID="{4D8615E5-F8BF-4639-9373-9442BEAF7C98}" presName="hierChild4" presStyleCnt="0"/>
      <dgm:spPr/>
    </dgm:pt>
    <dgm:pt modelId="{09BAC339-0C69-44C8-A22E-5699F35288EA}" type="pres">
      <dgm:prSet presAssocID="{A39BA590-2B01-436C-9FF0-8EDC6C169A37}" presName="Name35" presStyleLbl="parChTrans1D3" presStyleIdx="4" presStyleCnt="6"/>
      <dgm:spPr/>
    </dgm:pt>
    <dgm:pt modelId="{24333C98-2370-42EC-9C5B-5BCA847A921E}" type="pres">
      <dgm:prSet presAssocID="{0E2EF73D-EE82-4812-A0FD-B3274D29C82A}" presName="hierRoot2" presStyleCnt="0">
        <dgm:presLayoutVars>
          <dgm:hierBranch val="init"/>
        </dgm:presLayoutVars>
      </dgm:prSet>
      <dgm:spPr/>
    </dgm:pt>
    <dgm:pt modelId="{E19DEF83-0068-425D-AC46-79EDFFF37D6A}" type="pres">
      <dgm:prSet presAssocID="{0E2EF73D-EE82-4812-A0FD-B3274D29C82A}" presName="rootComposite" presStyleCnt="0"/>
      <dgm:spPr/>
    </dgm:pt>
    <dgm:pt modelId="{05BF3199-BF5B-40C5-B2DF-0B82728D018C}" type="pres">
      <dgm:prSet presAssocID="{0E2EF73D-EE82-4812-A0FD-B3274D29C82A}" presName="rootText" presStyleLbl="node3" presStyleIdx="4" presStyleCnt="6" custScaleX="178609" custScaleY="258886">
        <dgm:presLayoutVars>
          <dgm:chPref val="3"/>
        </dgm:presLayoutVars>
      </dgm:prSet>
      <dgm:spPr/>
    </dgm:pt>
    <dgm:pt modelId="{56874112-0934-4BE1-8E8E-8EAA945F57AE}" type="pres">
      <dgm:prSet presAssocID="{0E2EF73D-EE82-4812-A0FD-B3274D29C82A}" presName="rootConnector" presStyleLbl="node3" presStyleIdx="4" presStyleCnt="6"/>
      <dgm:spPr/>
    </dgm:pt>
    <dgm:pt modelId="{0DE360CE-7A52-493B-AD2B-60A81368EA35}" type="pres">
      <dgm:prSet presAssocID="{0E2EF73D-EE82-4812-A0FD-B3274D29C82A}" presName="hierChild4" presStyleCnt="0"/>
      <dgm:spPr/>
    </dgm:pt>
    <dgm:pt modelId="{A38D9F8A-3C08-48DD-91F4-EE41D00EE9C1}" type="pres">
      <dgm:prSet presAssocID="{0E2EF73D-EE82-4812-A0FD-B3274D29C82A}" presName="hierChild5" presStyleCnt="0"/>
      <dgm:spPr/>
    </dgm:pt>
    <dgm:pt modelId="{C2A4AAE8-177C-451F-8113-B1B9621AC29F}" type="pres">
      <dgm:prSet presAssocID="{4D8615E5-F8BF-4639-9373-9442BEAF7C98}" presName="hierChild5" presStyleCnt="0"/>
      <dgm:spPr/>
    </dgm:pt>
    <dgm:pt modelId="{6D636D11-7DE9-416C-9BE0-24D2574F0D04}" type="pres">
      <dgm:prSet presAssocID="{767A1A04-BA26-4DE6-9513-9F12A1090C07}" presName="Name37" presStyleLbl="parChTrans1D2" presStyleIdx="5" presStyleCnt="6"/>
      <dgm:spPr/>
    </dgm:pt>
    <dgm:pt modelId="{F092E633-06E8-461D-929A-9DBC060564B5}" type="pres">
      <dgm:prSet presAssocID="{A146CC9B-9168-48CF-A378-8154C4E96D14}" presName="hierRoot2" presStyleCnt="0">
        <dgm:presLayoutVars>
          <dgm:hierBranch/>
        </dgm:presLayoutVars>
      </dgm:prSet>
      <dgm:spPr/>
    </dgm:pt>
    <dgm:pt modelId="{E5FC86EA-2658-43B3-9F22-89F939D8ADF7}" type="pres">
      <dgm:prSet presAssocID="{A146CC9B-9168-48CF-A378-8154C4E96D14}" presName="rootComposite" presStyleCnt="0"/>
      <dgm:spPr/>
    </dgm:pt>
    <dgm:pt modelId="{27F0A551-BD34-4BC5-B6A8-9C6B2B41887C}" type="pres">
      <dgm:prSet presAssocID="{A146CC9B-9168-48CF-A378-8154C4E96D14}" presName="rootText" presStyleLbl="node2" presStyleIdx="5" presStyleCnt="6" custScaleX="178609" custScaleY="258886">
        <dgm:presLayoutVars>
          <dgm:chPref val="3"/>
        </dgm:presLayoutVars>
      </dgm:prSet>
      <dgm:spPr/>
    </dgm:pt>
    <dgm:pt modelId="{B77E059A-E2AA-42C9-82F9-F7FE0157EFAA}" type="pres">
      <dgm:prSet presAssocID="{A146CC9B-9168-48CF-A378-8154C4E96D14}" presName="rootConnector" presStyleLbl="node2" presStyleIdx="5" presStyleCnt="6"/>
      <dgm:spPr/>
    </dgm:pt>
    <dgm:pt modelId="{8EC318D8-B72B-426E-BF75-CE18C63B443A}" type="pres">
      <dgm:prSet presAssocID="{A146CC9B-9168-48CF-A378-8154C4E96D14}" presName="hierChild4" presStyleCnt="0"/>
      <dgm:spPr/>
    </dgm:pt>
    <dgm:pt modelId="{280E377E-D80F-4D6F-B5BA-F743FF939B75}" type="pres">
      <dgm:prSet presAssocID="{4409130F-B97A-47BF-8388-DF65CB682E2D}" presName="Name35" presStyleLbl="parChTrans1D3" presStyleIdx="5" presStyleCnt="6"/>
      <dgm:spPr/>
    </dgm:pt>
    <dgm:pt modelId="{7034A2EC-15C2-42A1-84F1-2D548D60B9AF}" type="pres">
      <dgm:prSet presAssocID="{2B261D44-2DBB-43C0-BA8C-F329F86D062E}" presName="hierRoot2" presStyleCnt="0">
        <dgm:presLayoutVars>
          <dgm:hierBranch val="init"/>
        </dgm:presLayoutVars>
      </dgm:prSet>
      <dgm:spPr/>
    </dgm:pt>
    <dgm:pt modelId="{7EB169CE-2427-4774-8FA3-958FA84F9909}" type="pres">
      <dgm:prSet presAssocID="{2B261D44-2DBB-43C0-BA8C-F329F86D062E}" presName="rootComposite" presStyleCnt="0"/>
      <dgm:spPr/>
    </dgm:pt>
    <dgm:pt modelId="{3A1AF2C1-44B6-42FA-873C-100C008C9B74}" type="pres">
      <dgm:prSet presAssocID="{2B261D44-2DBB-43C0-BA8C-F329F86D062E}" presName="rootText" presStyleLbl="node3" presStyleIdx="5" presStyleCnt="6" custScaleX="178609" custScaleY="258886">
        <dgm:presLayoutVars>
          <dgm:chPref val="3"/>
        </dgm:presLayoutVars>
      </dgm:prSet>
      <dgm:spPr/>
    </dgm:pt>
    <dgm:pt modelId="{8945EA1B-B263-4120-8649-5962B464F980}" type="pres">
      <dgm:prSet presAssocID="{2B261D44-2DBB-43C0-BA8C-F329F86D062E}" presName="rootConnector" presStyleLbl="node3" presStyleIdx="5" presStyleCnt="6"/>
      <dgm:spPr/>
    </dgm:pt>
    <dgm:pt modelId="{D781B821-2CB5-4C58-B409-311CB71666A3}" type="pres">
      <dgm:prSet presAssocID="{2B261D44-2DBB-43C0-BA8C-F329F86D062E}" presName="hierChild4" presStyleCnt="0"/>
      <dgm:spPr/>
    </dgm:pt>
    <dgm:pt modelId="{418816F7-3D14-4229-A52B-56AE5E9B6887}" type="pres">
      <dgm:prSet presAssocID="{2B261D44-2DBB-43C0-BA8C-F329F86D062E}" presName="hierChild5" presStyleCnt="0"/>
      <dgm:spPr/>
    </dgm:pt>
    <dgm:pt modelId="{6A9FE5CC-7100-4126-AFAF-D9883F50B3C5}" type="pres">
      <dgm:prSet presAssocID="{A146CC9B-9168-48CF-A378-8154C4E96D14}" presName="hierChild5" presStyleCnt="0"/>
      <dgm:spPr/>
    </dgm:pt>
    <dgm:pt modelId="{FE3835B5-D62F-421C-8E18-C40F2044A236}" type="pres">
      <dgm:prSet presAssocID="{467A3715-5AF3-4CEC-8CA7-62E0BE8F102C}" presName="hierChild3" presStyleCnt="0"/>
      <dgm:spPr/>
    </dgm:pt>
  </dgm:ptLst>
  <dgm:cxnLst>
    <dgm:cxn modelId="{7E3F0405-EFD3-4B78-8B63-CC0E795A0DDE}" type="presOf" srcId="{359F6507-A3F3-4D10-B5CC-59295896DF03}" destId="{8FF17AA8-5395-4C05-B38A-2F5E2A658589}" srcOrd="0" destOrd="0" presId="urn:microsoft.com/office/officeart/2005/8/layout/orgChart1"/>
    <dgm:cxn modelId="{B5B04D06-B929-46FB-9DB5-E1AD5BA1C5B0}" srcId="{467A3715-5AF3-4CEC-8CA7-62E0BE8F102C}" destId="{720235D8-6A77-4148-B8AD-0FB2E530190A}" srcOrd="1" destOrd="0" parTransId="{ECD28C2A-C5E8-42A6-819A-AC210C275830}" sibTransId="{B4A6E171-62B3-4D80-9B58-E7E22F3CE247}"/>
    <dgm:cxn modelId="{AC6F8507-4DF9-4858-A354-445D5A069DCC}" type="presOf" srcId="{467A3715-5AF3-4CEC-8CA7-62E0BE8F102C}" destId="{C978C3A3-11FE-429A-918E-8FD456E26B7A}" srcOrd="0" destOrd="0" presId="urn:microsoft.com/office/officeart/2005/8/layout/orgChart1"/>
    <dgm:cxn modelId="{3922FF09-4DCF-4C33-AE09-67AC0C679D43}" type="presOf" srcId="{0E2EF73D-EE82-4812-A0FD-B3274D29C82A}" destId="{05BF3199-BF5B-40C5-B2DF-0B82728D018C}" srcOrd="0" destOrd="0" presId="urn:microsoft.com/office/officeart/2005/8/layout/orgChart1"/>
    <dgm:cxn modelId="{3F39A611-2F38-446D-9CA7-CDD22D38DDDA}" type="presOf" srcId="{358D20CA-9745-468C-B7CB-458479991F94}" destId="{5F8F2102-21A1-45BB-A4AE-95437A15DA89}" srcOrd="0" destOrd="0" presId="urn:microsoft.com/office/officeart/2005/8/layout/orgChart1"/>
    <dgm:cxn modelId="{33317A13-53D5-4027-A8F9-0A404EAAEAEF}" type="presOf" srcId="{720235D8-6A77-4148-B8AD-0FB2E530190A}" destId="{2C680B99-57F9-424B-B057-459AE59510E4}" srcOrd="0" destOrd="0" presId="urn:microsoft.com/office/officeart/2005/8/layout/orgChart1"/>
    <dgm:cxn modelId="{6AF61D15-95A0-4613-85AD-7CEF4B4B7EA1}" type="presOf" srcId="{3CCDBE49-E59F-4ADA-8CD2-ECFE15442C95}" destId="{F051CE83-8B21-4B33-A240-58E98007952E}" srcOrd="0" destOrd="0" presId="urn:microsoft.com/office/officeart/2005/8/layout/orgChart1"/>
    <dgm:cxn modelId="{A406FC1A-4493-4798-9891-8402354E00D0}" type="presOf" srcId="{E24C1BB1-A6E7-4ECC-A7A1-EC6B5A3F961D}" destId="{C9C9672D-9C76-4C24-8F47-D7807A0BA65A}" srcOrd="1" destOrd="0" presId="urn:microsoft.com/office/officeart/2005/8/layout/orgChart1"/>
    <dgm:cxn modelId="{FA17111C-B10F-408B-84D6-5B9A54331C10}" type="presOf" srcId="{E567BBE2-F197-4C49-9609-3125AE5FB34A}" destId="{C66F44AE-FCAB-4F5D-85B2-9F462D8375CB}" srcOrd="0" destOrd="0" presId="urn:microsoft.com/office/officeart/2005/8/layout/orgChart1"/>
    <dgm:cxn modelId="{19878620-0D8C-4755-99EF-4D90BAF4E3C2}" type="presOf" srcId="{2B261D44-2DBB-43C0-BA8C-F329F86D062E}" destId="{8945EA1B-B263-4120-8649-5962B464F980}" srcOrd="1" destOrd="0" presId="urn:microsoft.com/office/officeart/2005/8/layout/orgChart1"/>
    <dgm:cxn modelId="{0B675722-9813-43CC-B4A3-D949F946CFCA}" type="presOf" srcId="{4D8615E5-F8BF-4639-9373-9442BEAF7C98}" destId="{95DE9232-97AB-43C3-AE07-BCDB655F45E9}" srcOrd="1" destOrd="0" presId="urn:microsoft.com/office/officeart/2005/8/layout/orgChart1"/>
    <dgm:cxn modelId="{21C84E24-63D6-4AC5-B47F-C69F6A843E70}" type="presOf" srcId="{3246BDCA-7796-4FBB-95F5-5A9ABD056DBA}" destId="{BA487FC4-428F-4B1A-9518-4AA4B615B9EE}" srcOrd="1" destOrd="0" presId="urn:microsoft.com/office/officeart/2005/8/layout/orgChart1"/>
    <dgm:cxn modelId="{ABEACC29-DA06-4E02-8656-C310425FA948}" type="presOf" srcId="{00FA4F23-2B46-44E6-80EE-24E3CE42DB12}" destId="{6478875A-2176-4B2C-A09E-54B6EAD43236}" srcOrd="1" destOrd="0" presId="urn:microsoft.com/office/officeart/2005/8/layout/orgChart1"/>
    <dgm:cxn modelId="{E1CBA22C-B4B6-498E-A17C-3E6422F4C113}" type="presOf" srcId="{467A3715-5AF3-4CEC-8CA7-62E0BE8F102C}" destId="{E0D67D6B-47E7-4930-A6E3-AAA4D6DCC410}" srcOrd="1" destOrd="0" presId="urn:microsoft.com/office/officeart/2005/8/layout/orgChart1"/>
    <dgm:cxn modelId="{16FB6832-0629-4F1A-9074-D684970C5598}" srcId="{467A3715-5AF3-4CEC-8CA7-62E0BE8F102C}" destId="{4D8615E5-F8BF-4639-9373-9442BEAF7C98}" srcOrd="4" destOrd="0" parTransId="{494A9B9D-027E-43AB-B5DC-B6BCBB3C4736}" sibTransId="{0DBEF190-63D6-45E5-9841-607A36BBD001}"/>
    <dgm:cxn modelId="{BA075B3E-3469-419C-8717-0A43DBB19326}" type="presOf" srcId="{7B422705-6F73-41F4-8FB2-0E2C76BE162D}" destId="{E6404B85-076D-4EA6-A863-CF78EE9C01AB}" srcOrd="0" destOrd="0" presId="urn:microsoft.com/office/officeart/2005/8/layout/orgChart1"/>
    <dgm:cxn modelId="{C12CF061-0141-45CD-BBA4-6A749E7C9C92}" type="presOf" srcId="{494A9B9D-027E-43AB-B5DC-B6BCBB3C4736}" destId="{541AD324-489E-42C4-B368-4FF9B3947EA8}" srcOrd="0" destOrd="0" presId="urn:microsoft.com/office/officeart/2005/8/layout/orgChart1"/>
    <dgm:cxn modelId="{01AA7A43-5A0F-4765-9B39-5A546FB59BA1}" type="presOf" srcId="{358D20CA-9745-468C-B7CB-458479991F94}" destId="{087F8ECC-E2E3-4DF7-89A6-287226351615}" srcOrd="1" destOrd="0" presId="urn:microsoft.com/office/officeart/2005/8/layout/orgChart1"/>
    <dgm:cxn modelId="{FA641366-1E10-4170-9307-2D6F36216330}" type="presOf" srcId="{4A0F1483-D2CA-42FF-ACE4-C589D91652D1}" destId="{BEC91B19-9E45-4552-A7AF-DEF70E7E536D}" srcOrd="0" destOrd="0" presId="urn:microsoft.com/office/officeart/2005/8/layout/orgChart1"/>
    <dgm:cxn modelId="{A3C07766-11BE-40BA-AF54-314A0798E9F3}" type="presOf" srcId="{A146CC9B-9168-48CF-A378-8154C4E96D14}" destId="{B77E059A-E2AA-42C9-82F9-F7FE0157EFAA}" srcOrd="1" destOrd="0" presId="urn:microsoft.com/office/officeart/2005/8/layout/orgChart1"/>
    <dgm:cxn modelId="{34F08966-E6C5-44CA-93CC-693A8CEEAA90}" type="presOf" srcId="{4409130F-B97A-47BF-8388-DF65CB682E2D}" destId="{280E377E-D80F-4D6F-B5BA-F743FF939B75}" srcOrd="0" destOrd="0" presId="urn:microsoft.com/office/officeart/2005/8/layout/orgChart1"/>
    <dgm:cxn modelId="{0FACB067-E805-4DF9-83F1-CB1AA232010D}" srcId="{720235D8-6A77-4148-B8AD-0FB2E530190A}" destId="{00FA4F23-2B46-44E6-80EE-24E3CE42DB12}" srcOrd="0" destOrd="0" parTransId="{3CCDBE49-E59F-4ADA-8CD2-ECFE15442C95}" sibTransId="{0529D50E-82E4-4100-BB45-10DAADC553E2}"/>
    <dgm:cxn modelId="{17A21868-B462-4B78-BE95-6F4686FB4FB3}" type="presOf" srcId="{E24C1BB1-A6E7-4ECC-A7A1-EC6B5A3F961D}" destId="{BB6D5E34-F7D9-4D6B-A688-79593A3E770B}" srcOrd="0" destOrd="0" presId="urn:microsoft.com/office/officeart/2005/8/layout/orgChart1"/>
    <dgm:cxn modelId="{1CBE5249-EB24-4BD8-BFD3-F8D76F384FB3}" type="presOf" srcId="{00FA4F23-2B46-44E6-80EE-24E3CE42DB12}" destId="{3262CF57-5B4A-4A12-90EE-D94F2AD424C8}" srcOrd="0" destOrd="0" presId="urn:microsoft.com/office/officeart/2005/8/layout/orgChart1"/>
    <dgm:cxn modelId="{00F7806B-CDCF-4196-83AA-50526E3AF381}" type="presOf" srcId="{2B261D44-2DBB-43C0-BA8C-F329F86D062E}" destId="{3A1AF2C1-44B6-42FA-873C-100C008C9B74}" srcOrd="0" destOrd="0" presId="urn:microsoft.com/office/officeart/2005/8/layout/orgChart1"/>
    <dgm:cxn modelId="{51BBAE76-6678-4F45-A9FB-A92623E4337D}" srcId="{358D20CA-9745-468C-B7CB-458479991F94}" destId="{E24C1BB1-A6E7-4ECC-A7A1-EC6B5A3F961D}" srcOrd="0" destOrd="0" parTransId="{59C3E167-81C4-4FDD-A0A9-99B40DC5180C}" sibTransId="{5A5BF795-2481-4714-BB0E-908A7430F08C}"/>
    <dgm:cxn modelId="{46D22877-2186-4986-BE49-DF5195813572}" srcId="{467A3715-5AF3-4CEC-8CA7-62E0BE8F102C}" destId="{358D20CA-9745-468C-B7CB-458479991F94}" srcOrd="0" destOrd="0" parTransId="{4A0F1483-D2CA-42FF-ACE4-C589D91652D1}" sibTransId="{B50EC8BC-2956-4A7E-B8B7-27A6DDC9A474}"/>
    <dgm:cxn modelId="{37A98F79-E6A3-4A57-8054-ACA6627FF919}" type="presOf" srcId="{A39BA590-2B01-436C-9FF0-8EDC6C169A37}" destId="{09BAC339-0C69-44C8-A22E-5699F35288EA}" srcOrd="0" destOrd="0" presId="urn:microsoft.com/office/officeart/2005/8/layout/orgChart1"/>
    <dgm:cxn modelId="{446E2B7B-F7F7-40A2-B979-5DE364DBC70E}" srcId="{A146CC9B-9168-48CF-A378-8154C4E96D14}" destId="{2B261D44-2DBB-43C0-BA8C-F329F86D062E}" srcOrd="0" destOrd="0" parTransId="{4409130F-B97A-47BF-8388-DF65CB682E2D}" sibTransId="{13FCA1DC-1535-41ED-AD54-BC9061B24715}"/>
    <dgm:cxn modelId="{AA14527E-2451-4DFD-8599-5118E2185777}" type="presOf" srcId="{720235D8-6A77-4148-B8AD-0FB2E530190A}" destId="{24BC80A1-E673-456B-891F-97F0E769B964}" srcOrd="1" destOrd="0" presId="urn:microsoft.com/office/officeart/2005/8/layout/orgChart1"/>
    <dgm:cxn modelId="{ECD74682-0FE7-4CAA-96A3-1962C6E9D443}" srcId="{217EFBBA-FD13-4BEE-9194-A5E91AE59134}" destId="{7B422705-6F73-41F4-8FB2-0E2C76BE162D}" srcOrd="0" destOrd="0" parTransId="{ADA7570B-7167-4C70-81AE-B706E49EB068}" sibTransId="{DB76FC8B-E404-46FC-BFB7-9E7E00A242F8}"/>
    <dgm:cxn modelId="{FB5DCB89-2D5C-4A21-AABD-D9CAC2B31064}" srcId="{F24B2A44-E379-4791-A1FE-93B670B1097F}" destId="{3246BDCA-7796-4FBB-95F5-5A9ABD056DBA}" srcOrd="0" destOrd="0" parTransId="{E567BBE2-F197-4C49-9609-3125AE5FB34A}" sibTransId="{5D563A1C-BCB0-480B-A62E-EBD2EDABE92B}"/>
    <dgm:cxn modelId="{66314D90-AAA1-45E9-BC96-27687D11FBC9}" type="presOf" srcId="{F24B2A44-E379-4791-A1FE-93B670B1097F}" destId="{A335A51E-FD36-4A21-B98D-EF42EB8EFE87}" srcOrd="0" destOrd="0" presId="urn:microsoft.com/office/officeart/2005/8/layout/orgChart1"/>
    <dgm:cxn modelId="{03344AA7-4307-4375-8D39-061147EDFE1F}" type="presOf" srcId="{4D8615E5-F8BF-4639-9373-9442BEAF7C98}" destId="{FA602475-2888-4167-A484-C3B97952C0D9}" srcOrd="0" destOrd="0" presId="urn:microsoft.com/office/officeart/2005/8/layout/orgChart1"/>
    <dgm:cxn modelId="{D73D1CA8-18C4-4B96-B876-D40F58A94FEB}" type="presOf" srcId="{F24B2A44-E379-4791-A1FE-93B670B1097F}" destId="{08B83E3E-DDAC-41FC-AB3F-B344A56DB619}" srcOrd="1" destOrd="0" presId="urn:microsoft.com/office/officeart/2005/8/layout/orgChart1"/>
    <dgm:cxn modelId="{E533C6AE-60BB-42DB-94C5-322DF74F47CF}" type="presOf" srcId="{7B422705-6F73-41F4-8FB2-0E2C76BE162D}" destId="{B580EC2C-9D6C-4139-857A-AF078D315187}" srcOrd="1" destOrd="0" presId="urn:microsoft.com/office/officeart/2005/8/layout/orgChart1"/>
    <dgm:cxn modelId="{9DEE72B2-DFC3-40DA-A207-959D2F4FA692}" type="presOf" srcId="{EE334246-06EC-494A-A1E9-31D2FB397E98}" destId="{57A07862-A25C-4E3B-989E-5240D71BC945}" srcOrd="0" destOrd="0" presId="urn:microsoft.com/office/officeart/2005/8/layout/orgChart1"/>
    <dgm:cxn modelId="{3F98B4B9-BAD7-4896-BBAA-E64E1AF70320}" type="presOf" srcId="{217EFBBA-FD13-4BEE-9194-A5E91AE59134}" destId="{61D9F4C8-E482-44E4-BD09-CE6CC76500F1}" srcOrd="0" destOrd="0" presId="urn:microsoft.com/office/officeart/2005/8/layout/orgChart1"/>
    <dgm:cxn modelId="{77CE65BB-52C1-4DAC-832D-3EEDEF571112}" type="presOf" srcId="{3246BDCA-7796-4FBB-95F5-5A9ABD056DBA}" destId="{5A972CFC-0B4F-46A1-9D2D-34E4E2778FBB}" srcOrd="0" destOrd="0" presId="urn:microsoft.com/office/officeart/2005/8/layout/orgChart1"/>
    <dgm:cxn modelId="{534A63C3-016A-4183-89EF-AF1AB8C96A73}" type="presOf" srcId="{A146CC9B-9168-48CF-A378-8154C4E96D14}" destId="{27F0A551-BD34-4BC5-B6A8-9C6B2B41887C}" srcOrd="0" destOrd="0" presId="urn:microsoft.com/office/officeart/2005/8/layout/orgChart1"/>
    <dgm:cxn modelId="{F4DBC2C8-0064-4A9B-88B4-B02B9B6E20EC}" srcId="{467A3715-5AF3-4CEC-8CA7-62E0BE8F102C}" destId="{217EFBBA-FD13-4BEE-9194-A5E91AE59134}" srcOrd="3" destOrd="0" parTransId="{359F6507-A3F3-4D10-B5CC-59295896DF03}" sibTransId="{152855EF-8DC4-44D9-9244-CE4F4CF076E9}"/>
    <dgm:cxn modelId="{84F5DCCA-D889-4530-B5CD-16057AF11078}" srcId="{467A3715-5AF3-4CEC-8CA7-62E0BE8F102C}" destId="{F24B2A44-E379-4791-A1FE-93B670B1097F}" srcOrd="2" destOrd="0" parTransId="{EE334246-06EC-494A-A1E9-31D2FB397E98}" sibTransId="{8235DE93-B945-4507-9B1A-D50C701D4084}"/>
    <dgm:cxn modelId="{147292D3-3118-4597-9AD9-8709577BCB62}" type="presOf" srcId="{217EFBBA-FD13-4BEE-9194-A5E91AE59134}" destId="{21ABAECB-CB05-4764-89FB-936F76A2DDDA}" srcOrd="1" destOrd="0" presId="urn:microsoft.com/office/officeart/2005/8/layout/orgChart1"/>
    <dgm:cxn modelId="{982917D6-7F4E-495E-AAA2-C53B4D145B64}" srcId="{4D8615E5-F8BF-4639-9373-9442BEAF7C98}" destId="{0E2EF73D-EE82-4812-A0FD-B3274D29C82A}" srcOrd="0" destOrd="0" parTransId="{A39BA590-2B01-436C-9FF0-8EDC6C169A37}" sibTransId="{69BBFE50-34D6-43DE-9DF3-D66D48D9C82B}"/>
    <dgm:cxn modelId="{4A6BFFD7-7F80-48FA-94D9-D5C0635FD618}" srcId="{467A3715-5AF3-4CEC-8CA7-62E0BE8F102C}" destId="{A146CC9B-9168-48CF-A378-8154C4E96D14}" srcOrd="5" destOrd="0" parTransId="{767A1A04-BA26-4DE6-9513-9F12A1090C07}" sibTransId="{1E9BC7D9-CCF6-4DDB-8D59-F06CC0527BCC}"/>
    <dgm:cxn modelId="{0482A0D9-0AE2-4619-9EED-D6B60DD03CD2}" type="presOf" srcId="{767A1A04-BA26-4DE6-9513-9F12A1090C07}" destId="{6D636D11-7DE9-416C-9BE0-24D2574F0D04}" srcOrd="0" destOrd="0" presId="urn:microsoft.com/office/officeart/2005/8/layout/orgChart1"/>
    <dgm:cxn modelId="{2DD589DC-5099-4047-8F42-806FD5E043A4}" type="presOf" srcId="{ADA7570B-7167-4C70-81AE-B706E49EB068}" destId="{E17ED9E0-B4CC-4547-B5BF-B15D4924AB59}" srcOrd="0" destOrd="0" presId="urn:microsoft.com/office/officeart/2005/8/layout/orgChart1"/>
    <dgm:cxn modelId="{CF6F93E0-687C-43B1-8D2C-99F67DC3D191}" srcId="{E7F86C46-BC95-4699-AE25-0963515CF9C8}" destId="{467A3715-5AF3-4CEC-8CA7-62E0BE8F102C}" srcOrd="0" destOrd="0" parTransId="{A694E0CD-E6E1-45E5-8ECD-7C335B78F097}" sibTransId="{691624AE-B997-4A1B-9783-7D9FC384CA14}"/>
    <dgm:cxn modelId="{06D292F0-06A7-4E4A-B96A-629ED69491A3}" type="presOf" srcId="{ECD28C2A-C5E8-42A6-819A-AC210C275830}" destId="{CFFFAE86-FC4A-40BD-84FE-F8953ECE99C2}" srcOrd="0" destOrd="0" presId="urn:microsoft.com/office/officeart/2005/8/layout/orgChart1"/>
    <dgm:cxn modelId="{64C3FAF6-3A17-46B0-AB47-21B4278FC12D}" type="presOf" srcId="{E7F86C46-BC95-4699-AE25-0963515CF9C8}" destId="{D1A4876F-44A5-4EE4-BEAB-3E975CEF96FC}" srcOrd="0" destOrd="0" presId="urn:microsoft.com/office/officeart/2005/8/layout/orgChart1"/>
    <dgm:cxn modelId="{B68754F8-2F9E-4643-9CF5-924F279E2EE8}" type="presOf" srcId="{59C3E167-81C4-4FDD-A0A9-99B40DC5180C}" destId="{27E82787-F042-4A04-B758-B63D0178E39A}" srcOrd="0" destOrd="0" presId="urn:microsoft.com/office/officeart/2005/8/layout/orgChart1"/>
    <dgm:cxn modelId="{468769FB-A389-4F4E-8119-FFC28A9AE56D}" type="presOf" srcId="{0E2EF73D-EE82-4812-A0FD-B3274D29C82A}" destId="{56874112-0934-4BE1-8E8E-8EAA945F57AE}" srcOrd="1" destOrd="0" presId="urn:microsoft.com/office/officeart/2005/8/layout/orgChart1"/>
    <dgm:cxn modelId="{1AF446D0-A4B0-4936-8C75-98B130B8030E}" type="presParOf" srcId="{D1A4876F-44A5-4EE4-BEAB-3E975CEF96FC}" destId="{0E6DB156-954F-458D-B67A-7FD6C2064BA4}" srcOrd="0" destOrd="0" presId="urn:microsoft.com/office/officeart/2005/8/layout/orgChart1"/>
    <dgm:cxn modelId="{F4D9AE3D-E164-41C0-A691-973F65D2C9A1}" type="presParOf" srcId="{0E6DB156-954F-458D-B67A-7FD6C2064BA4}" destId="{F915CBC9-4A2B-4377-8E00-B3C42E4F9D0B}" srcOrd="0" destOrd="0" presId="urn:microsoft.com/office/officeart/2005/8/layout/orgChart1"/>
    <dgm:cxn modelId="{756F60EB-2C91-4145-8FE7-CB69CAA469DB}" type="presParOf" srcId="{F915CBC9-4A2B-4377-8E00-B3C42E4F9D0B}" destId="{C978C3A3-11FE-429A-918E-8FD456E26B7A}" srcOrd="0" destOrd="0" presId="urn:microsoft.com/office/officeart/2005/8/layout/orgChart1"/>
    <dgm:cxn modelId="{9C605031-3359-482D-B4FD-DB8F0E0064AA}" type="presParOf" srcId="{F915CBC9-4A2B-4377-8E00-B3C42E4F9D0B}" destId="{E0D67D6B-47E7-4930-A6E3-AAA4D6DCC410}" srcOrd="1" destOrd="0" presId="urn:microsoft.com/office/officeart/2005/8/layout/orgChart1"/>
    <dgm:cxn modelId="{6D9675E0-7F5A-4B0F-8BA4-8522C474FAB4}" type="presParOf" srcId="{0E6DB156-954F-458D-B67A-7FD6C2064BA4}" destId="{FA6AFB5B-B34C-4FD8-814B-8D8911A03C4A}" srcOrd="1" destOrd="0" presId="urn:microsoft.com/office/officeart/2005/8/layout/orgChart1"/>
    <dgm:cxn modelId="{E44B4487-6354-4933-8F57-1CFB81F8A8C6}" type="presParOf" srcId="{FA6AFB5B-B34C-4FD8-814B-8D8911A03C4A}" destId="{BEC91B19-9E45-4552-A7AF-DEF70E7E536D}" srcOrd="0" destOrd="0" presId="urn:microsoft.com/office/officeart/2005/8/layout/orgChart1"/>
    <dgm:cxn modelId="{6DFE4467-6493-40E1-B2BD-5F23CE29DF57}" type="presParOf" srcId="{FA6AFB5B-B34C-4FD8-814B-8D8911A03C4A}" destId="{724731CF-DD75-45C1-A643-C631636B2F2F}" srcOrd="1" destOrd="0" presId="urn:microsoft.com/office/officeart/2005/8/layout/orgChart1"/>
    <dgm:cxn modelId="{A31E5155-79C3-4217-8E36-60684034F3B1}" type="presParOf" srcId="{724731CF-DD75-45C1-A643-C631636B2F2F}" destId="{A5F6501D-6A51-45AC-BFA8-ED9580CA5B42}" srcOrd="0" destOrd="0" presId="urn:microsoft.com/office/officeart/2005/8/layout/orgChart1"/>
    <dgm:cxn modelId="{29DD67DE-451F-42D8-A2E3-D06822297267}" type="presParOf" srcId="{A5F6501D-6A51-45AC-BFA8-ED9580CA5B42}" destId="{5F8F2102-21A1-45BB-A4AE-95437A15DA89}" srcOrd="0" destOrd="0" presId="urn:microsoft.com/office/officeart/2005/8/layout/orgChart1"/>
    <dgm:cxn modelId="{1B8D7E5D-65D9-47BA-B047-C019F5500452}" type="presParOf" srcId="{A5F6501D-6A51-45AC-BFA8-ED9580CA5B42}" destId="{087F8ECC-E2E3-4DF7-89A6-287226351615}" srcOrd="1" destOrd="0" presId="urn:microsoft.com/office/officeart/2005/8/layout/orgChart1"/>
    <dgm:cxn modelId="{B795AC02-F272-45E7-8A03-4C4EA1455A38}" type="presParOf" srcId="{724731CF-DD75-45C1-A643-C631636B2F2F}" destId="{09A1CC4F-15E0-4319-B8D0-DAA322DACBD5}" srcOrd="1" destOrd="0" presId="urn:microsoft.com/office/officeart/2005/8/layout/orgChart1"/>
    <dgm:cxn modelId="{2B4568DF-1F63-46E5-A4BA-52C98187814E}" type="presParOf" srcId="{09A1CC4F-15E0-4319-B8D0-DAA322DACBD5}" destId="{27E82787-F042-4A04-B758-B63D0178E39A}" srcOrd="0" destOrd="0" presId="urn:microsoft.com/office/officeart/2005/8/layout/orgChart1"/>
    <dgm:cxn modelId="{D4528D19-65EF-4CB9-82D6-01B423C46095}" type="presParOf" srcId="{09A1CC4F-15E0-4319-B8D0-DAA322DACBD5}" destId="{2E859E1C-C4E8-415C-B56C-CBC6F71EFAC2}" srcOrd="1" destOrd="0" presId="urn:microsoft.com/office/officeart/2005/8/layout/orgChart1"/>
    <dgm:cxn modelId="{A2FFA839-5BBD-41F9-BA48-F96F0C7FD016}" type="presParOf" srcId="{2E859E1C-C4E8-415C-B56C-CBC6F71EFAC2}" destId="{86E09928-F9A1-4152-99C3-E7415502A861}" srcOrd="0" destOrd="0" presId="urn:microsoft.com/office/officeart/2005/8/layout/orgChart1"/>
    <dgm:cxn modelId="{C4CE8655-90F8-4173-B593-E8A9948BDFF5}" type="presParOf" srcId="{86E09928-F9A1-4152-99C3-E7415502A861}" destId="{BB6D5E34-F7D9-4D6B-A688-79593A3E770B}" srcOrd="0" destOrd="0" presId="urn:microsoft.com/office/officeart/2005/8/layout/orgChart1"/>
    <dgm:cxn modelId="{C591EEF0-FB99-407E-8609-F0CA04ACFA44}" type="presParOf" srcId="{86E09928-F9A1-4152-99C3-E7415502A861}" destId="{C9C9672D-9C76-4C24-8F47-D7807A0BA65A}" srcOrd="1" destOrd="0" presId="urn:microsoft.com/office/officeart/2005/8/layout/orgChart1"/>
    <dgm:cxn modelId="{C703D157-F270-48EF-9A40-8DD489F48A03}" type="presParOf" srcId="{2E859E1C-C4E8-415C-B56C-CBC6F71EFAC2}" destId="{D01479E2-C61F-4431-99C6-CF1FF23AF1C2}" srcOrd="1" destOrd="0" presId="urn:microsoft.com/office/officeart/2005/8/layout/orgChart1"/>
    <dgm:cxn modelId="{6159A3B6-DEFD-45FE-9EE8-E41926F93281}" type="presParOf" srcId="{2E859E1C-C4E8-415C-B56C-CBC6F71EFAC2}" destId="{28432FEB-09CE-4B15-9ACD-4F6E76D6634B}" srcOrd="2" destOrd="0" presId="urn:microsoft.com/office/officeart/2005/8/layout/orgChart1"/>
    <dgm:cxn modelId="{5FE4DEBA-6F2E-4EB3-A035-5D7E23A9CA1E}" type="presParOf" srcId="{724731CF-DD75-45C1-A643-C631636B2F2F}" destId="{E7625B76-F360-4D99-AD63-5F307772F3BC}" srcOrd="2" destOrd="0" presId="urn:microsoft.com/office/officeart/2005/8/layout/orgChart1"/>
    <dgm:cxn modelId="{95F0BFCF-62E9-4CB7-B76F-72A6C3D4FAC4}" type="presParOf" srcId="{FA6AFB5B-B34C-4FD8-814B-8D8911A03C4A}" destId="{CFFFAE86-FC4A-40BD-84FE-F8953ECE99C2}" srcOrd="2" destOrd="0" presId="urn:microsoft.com/office/officeart/2005/8/layout/orgChart1"/>
    <dgm:cxn modelId="{D40FD07E-82D2-45D6-A09F-4F70929D4634}" type="presParOf" srcId="{FA6AFB5B-B34C-4FD8-814B-8D8911A03C4A}" destId="{FA6DEF57-60A9-4F9E-80BC-1D18D2F2B4EA}" srcOrd="3" destOrd="0" presId="urn:microsoft.com/office/officeart/2005/8/layout/orgChart1"/>
    <dgm:cxn modelId="{887FCBD3-617A-4AA1-86D4-BE1402C79A1C}" type="presParOf" srcId="{FA6DEF57-60A9-4F9E-80BC-1D18D2F2B4EA}" destId="{5E19CC6C-42DE-4603-892C-8CF937D55E38}" srcOrd="0" destOrd="0" presId="urn:microsoft.com/office/officeart/2005/8/layout/orgChart1"/>
    <dgm:cxn modelId="{2EA4B8DB-A69F-43E9-B48D-4E4B02AD6799}" type="presParOf" srcId="{5E19CC6C-42DE-4603-892C-8CF937D55E38}" destId="{2C680B99-57F9-424B-B057-459AE59510E4}" srcOrd="0" destOrd="0" presId="urn:microsoft.com/office/officeart/2005/8/layout/orgChart1"/>
    <dgm:cxn modelId="{2EBF5135-464A-42D1-829B-088EA2B01179}" type="presParOf" srcId="{5E19CC6C-42DE-4603-892C-8CF937D55E38}" destId="{24BC80A1-E673-456B-891F-97F0E769B964}" srcOrd="1" destOrd="0" presId="urn:microsoft.com/office/officeart/2005/8/layout/orgChart1"/>
    <dgm:cxn modelId="{3D2C8DEA-72C0-4758-B381-BC2F0F690BF4}" type="presParOf" srcId="{FA6DEF57-60A9-4F9E-80BC-1D18D2F2B4EA}" destId="{C67278EA-0CDB-4CF8-A1F6-A132ACD440FC}" srcOrd="1" destOrd="0" presId="urn:microsoft.com/office/officeart/2005/8/layout/orgChart1"/>
    <dgm:cxn modelId="{16A3965B-D8E3-41D0-BB77-A0DD1219007C}" type="presParOf" srcId="{C67278EA-0CDB-4CF8-A1F6-A132ACD440FC}" destId="{F051CE83-8B21-4B33-A240-58E98007952E}" srcOrd="0" destOrd="0" presId="urn:microsoft.com/office/officeart/2005/8/layout/orgChart1"/>
    <dgm:cxn modelId="{B13F1308-A883-4D32-9BCE-6709031CE82E}" type="presParOf" srcId="{C67278EA-0CDB-4CF8-A1F6-A132ACD440FC}" destId="{204413B6-9E9C-4668-9192-75AB7D4684F2}" srcOrd="1" destOrd="0" presId="urn:microsoft.com/office/officeart/2005/8/layout/orgChart1"/>
    <dgm:cxn modelId="{3625B84B-AF2E-4CDB-A6D6-6D7D75CB1561}" type="presParOf" srcId="{204413B6-9E9C-4668-9192-75AB7D4684F2}" destId="{28BCC329-F9A2-469C-B1A1-C5B13E62CB04}" srcOrd="0" destOrd="0" presId="urn:microsoft.com/office/officeart/2005/8/layout/orgChart1"/>
    <dgm:cxn modelId="{99AE15B3-33C1-4043-AB9F-5333AE0A4DC9}" type="presParOf" srcId="{28BCC329-F9A2-469C-B1A1-C5B13E62CB04}" destId="{3262CF57-5B4A-4A12-90EE-D94F2AD424C8}" srcOrd="0" destOrd="0" presId="urn:microsoft.com/office/officeart/2005/8/layout/orgChart1"/>
    <dgm:cxn modelId="{72023013-0D97-4DC3-AF20-4890C4EBCC83}" type="presParOf" srcId="{28BCC329-F9A2-469C-B1A1-C5B13E62CB04}" destId="{6478875A-2176-4B2C-A09E-54B6EAD43236}" srcOrd="1" destOrd="0" presId="urn:microsoft.com/office/officeart/2005/8/layout/orgChart1"/>
    <dgm:cxn modelId="{DF65BE5D-D919-4008-85DE-C8C6AA81F608}" type="presParOf" srcId="{204413B6-9E9C-4668-9192-75AB7D4684F2}" destId="{40424F4C-2550-4307-B061-C8B8B3E42AB9}" srcOrd="1" destOrd="0" presId="urn:microsoft.com/office/officeart/2005/8/layout/orgChart1"/>
    <dgm:cxn modelId="{BDCC0AFE-9E0C-4302-8DE9-D2DB3B48E468}" type="presParOf" srcId="{204413B6-9E9C-4668-9192-75AB7D4684F2}" destId="{B5D13651-B869-490A-A1A0-686A5DA01FFD}" srcOrd="2" destOrd="0" presId="urn:microsoft.com/office/officeart/2005/8/layout/orgChart1"/>
    <dgm:cxn modelId="{885C9DD2-FB86-4231-8D06-D2A86976A195}" type="presParOf" srcId="{FA6DEF57-60A9-4F9E-80BC-1D18D2F2B4EA}" destId="{672E7B37-A5C1-4605-A9FB-1AF5AE50170A}" srcOrd="2" destOrd="0" presId="urn:microsoft.com/office/officeart/2005/8/layout/orgChart1"/>
    <dgm:cxn modelId="{C05C378D-C6F6-464A-B08C-4D3074AD823C}" type="presParOf" srcId="{FA6AFB5B-B34C-4FD8-814B-8D8911A03C4A}" destId="{57A07862-A25C-4E3B-989E-5240D71BC945}" srcOrd="4" destOrd="0" presId="urn:microsoft.com/office/officeart/2005/8/layout/orgChart1"/>
    <dgm:cxn modelId="{87ADFB75-5678-4C60-960B-9633539ABF37}" type="presParOf" srcId="{FA6AFB5B-B34C-4FD8-814B-8D8911A03C4A}" destId="{4518FC39-DFA0-4D26-A9CF-4C851E13AFD3}" srcOrd="5" destOrd="0" presId="urn:microsoft.com/office/officeart/2005/8/layout/orgChart1"/>
    <dgm:cxn modelId="{6D81347E-13F7-40D4-B69B-04384C341684}" type="presParOf" srcId="{4518FC39-DFA0-4D26-A9CF-4C851E13AFD3}" destId="{E2DB8169-9B6F-4559-960E-DA544FAA9769}" srcOrd="0" destOrd="0" presId="urn:microsoft.com/office/officeart/2005/8/layout/orgChart1"/>
    <dgm:cxn modelId="{786F572A-0711-44AE-9399-1FD846B00F5A}" type="presParOf" srcId="{E2DB8169-9B6F-4559-960E-DA544FAA9769}" destId="{A335A51E-FD36-4A21-B98D-EF42EB8EFE87}" srcOrd="0" destOrd="0" presId="urn:microsoft.com/office/officeart/2005/8/layout/orgChart1"/>
    <dgm:cxn modelId="{2D3FF2F6-2C6E-422A-B99D-27440EB71819}" type="presParOf" srcId="{E2DB8169-9B6F-4559-960E-DA544FAA9769}" destId="{08B83E3E-DDAC-41FC-AB3F-B344A56DB619}" srcOrd="1" destOrd="0" presId="urn:microsoft.com/office/officeart/2005/8/layout/orgChart1"/>
    <dgm:cxn modelId="{50D4298F-FC9F-4955-9BDD-268501401584}" type="presParOf" srcId="{4518FC39-DFA0-4D26-A9CF-4C851E13AFD3}" destId="{BC62C5E5-AE70-4CC3-AF99-B0DC65B7E093}" srcOrd="1" destOrd="0" presId="urn:microsoft.com/office/officeart/2005/8/layout/orgChart1"/>
    <dgm:cxn modelId="{1A15474C-9EE3-48DD-8FEB-8126D04C46CF}" type="presParOf" srcId="{BC62C5E5-AE70-4CC3-AF99-B0DC65B7E093}" destId="{C66F44AE-FCAB-4F5D-85B2-9F462D8375CB}" srcOrd="0" destOrd="0" presId="urn:microsoft.com/office/officeart/2005/8/layout/orgChart1"/>
    <dgm:cxn modelId="{FBCC7F08-14CC-4E20-AC64-5A79C2E9DFDA}" type="presParOf" srcId="{BC62C5E5-AE70-4CC3-AF99-B0DC65B7E093}" destId="{F06797DC-1571-4682-A344-C7168746A0D4}" srcOrd="1" destOrd="0" presId="urn:microsoft.com/office/officeart/2005/8/layout/orgChart1"/>
    <dgm:cxn modelId="{F2432AD6-EBED-48B9-89E2-BE7743AC8FFD}" type="presParOf" srcId="{F06797DC-1571-4682-A344-C7168746A0D4}" destId="{2EDC4DBC-1539-4EC7-AF05-4603D6D33617}" srcOrd="0" destOrd="0" presId="urn:microsoft.com/office/officeart/2005/8/layout/orgChart1"/>
    <dgm:cxn modelId="{297F3FC7-1C65-4625-8696-9AE17EA1557D}" type="presParOf" srcId="{2EDC4DBC-1539-4EC7-AF05-4603D6D33617}" destId="{5A972CFC-0B4F-46A1-9D2D-34E4E2778FBB}" srcOrd="0" destOrd="0" presId="urn:microsoft.com/office/officeart/2005/8/layout/orgChart1"/>
    <dgm:cxn modelId="{907A208F-5477-4E3D-85D0-B41E55DA9E59}" type="presParOf" srcId="{2EDC4DBC-1539-4EC7-AF05-4603D6D33617}" destId="{BA487FC4-428F-4B1A-9518-4AA4B615B9EE}" srcOrd="1" destOrd="0" presId="urn:microsoft.com/office/officeart/2005/8/layout/orgChart1"/>
    <dgm:cxn modelId="{0121F80E-1CF3-4361-811F-916DE514DE0E}" type="presParOf" srcId="{F06797DC-1571-4682-A344-C7168746A0D4}" destId="{43B2A7CE-CC6A-4AEE-AF62-64260740B2AE}" srcOrd="1" destOrd="0" presId="urn:microsoft.com/office/officeart/2005/8/layout/orgChart1"/>
    <dgm:cxn modelId="{43D045A6-F59D-4134-8574-828C3A1E0234}" type="presParOf" srcId="{F06797DC-1571-4682-A344-C7168746A0D4}" destId="{F9473880-ACBB-4F1B-824A-BBC094189B2D}" srcOrd="2" destOrd="0" presId="urn:microsoft.com/office/officeart/2005/8/layout/orgChart1"/>
    <dgm:cxn modelId="{C08D305E-72DD-41AC-931F-BA66BA4C217A}" type="presParOf" srcId="{4518FC39-DFA0-4D26-A9CF-4C851E13AFD3}" destId="{4BBA0FD1-786D-44AA-8EE3-918D52F7160D}" srcOrd="2" destOrd="0" presId="urn:microsoft.com/office/officeart/2005/8/layout/orgChart1"/>
    <dgm:cxn modelId="{835764DF-ACAF-4116-B268-23CDFC6FACA3}" type="presParOf" srcId="{FA6AFB5B-B34C-4FD8-814B-8D8911A03C4A}" destId="{8FF17AA8-5395-4C05-B38A-2F5E2A658589}" srcOrd="6" destOrd="0" presId="urn:microsoft.com/office/officeart/2005/8/layout/orgChart1"/>
    <dgm:cxn modelId="{FDF00CDD-19AC-4F30-9F50-DF248F7A4ADF}" type="presParOf" srcId="{FA6AFB5B-B34C-4FD8-814B-8D8911A03C4A}" destId="{DB03AEAA-799C-46E9-948C-14AA07BBEE22}" srcOrd="7" destOrd="0" presId="urn:microsoft.com/office/officeart/2005/8/layout/orgChart1"/>
    <dgm:cxn modelId="{F77DC61C-CA89-4113-B72A-91EE0D30739F}" type="presParOf" srcId="{DB03AEAA-799C-46E9-948C-14AA07BBEE22}" destId="{64C7B913-1B1D-42B4-A0C5-28E108D2B840}" srcOrd="0" destOrd="0" presId="urn:microsoft.com/office/officeart/2005/8/layout/orgChart1"/>
    <dgm:cxn modelId="{6C02CE72-8DEE-4629-B5AF-7719A35C7792}" type="presParOf" srcId="{64C7B913-1B1D-42B4-A0C5-28E108D2B840}" destId="{61D9F4C8-E482-44E4-BD09-CE6CC76500F1}" srcOrd="0" destOrd="0" presId="urn:microsoft.com/office/officeart/2005/8/layout/orgChart1"/>
    <dgm:cxn modelId="{C6A25485-2FD9-4D9A-B062-14BEE1AA5F73}" type="presParOf" srcId="{64C7B913-1B1D-42B4-A0C5-28E108D2B840}" destId="{21ABAECB-CB05-4764-89FB-936F76A2DDDA}" srcOrd="1" destOrd="0" presId="urn:microsoft.com/office/officeart/2005/8/layout/orgChart1"/>
    <dgm:cxn modelId="{C23889E5-4B6B-41BD-BF28-FF81EF25559B}" type="presParOf" srcId="{DB03AEAA-799C-46E9-948C-14AA07BBEE22}" destId="{46230C12-F9FF-490F-8D65-7E154C4A9236}" srcOrd="1" destOrd="0" presId="urn:microsoft.com/office/officeart/2005/8/layout/orgChart1"/>
    <dgm:cxn modelId="{ECF5F041-F358-46B4-B0B9-E79D616B20D9}" type="presParOf" srcId="{46230C12-F9FF-490F-8D65-7E154C4A9236}" destId="{E17ED9E0-B4CC-4547-B5BF-B15D4924AB59}" srcOrd="0" destOrd="0" presId="urn:microsoft.com/office/officeart/2005/8/layout/orgChart1"/>
    <dgm:cxn modelId="{14321C3A-F408-4E5B-9E09-78846DEA6E35}" type="presParOf" srcId="{46230C12-F9FF-490F-8D65-7E154C4A9236}" destId="{8B3D97C8-4918-480D-83F0-EFF049C03064}" srcOrd="1" destOrd="0" presId="urn:microsoft.com/office/officeart/2005/8/layout/orgChart1"/>
    <dgm:cxn modelId="{9A8EC830-7DD9-4678-9361-33B915AB9751}" type="presParOf" srcId="{8B3D97C8-4918-480D-83F0-EFF049C03064}" destId="{217D0935-49AE-48A0-A19F-F9665199DF6F}" srcOrd="0" destOrd="0" presId="urn:microsoft.com/office/officeart/2005/8/layout/orgChart1"/>
    <dgm:cxn modelId="{D5E7A083-8002-4337-9FDE-04070C4E2397}" type="presParOf" srcId="{217D0935-49AE-48A0-A19F-F9665199DF6F}" destId="{E6404B85-076D-4EA6-A863-CF78EE9C01AB}" srcOrd="0" destOrd="0" presId="urn:microsoft.com/office/officeart/2005/8/layout/orgChart1"/>
    <dgm:cxn modelId="{36FDECD1-AD15-4CD1-A57D-2CF491BB27C9}" type="presParOf" srcId="{217D0935-49AE-48A0-A19F-F9665199DF6F}" destId="{B580EC2C-9D6C-4139-857A-AF078D315187}" srcOrd="1" destOrd="0" presId="urn:microsoft.com/office/officeart/2005/8/layout/orgChart1"/>
    <dgm:cxn modelId="{A4A49FE8-08D9-4D08-817E-4DFB809A79BA}" type="presParOf" srcId="{8B3D97C8-4918-480D-83F0-EFF049C03064}" destId="{D318BA53-248E-4C89-BFC4-BF666D4EAE54}" srcOrd="1" destOrd="0" presId="urn:microsoft.com/office/officeart/2005/8/layout/orgChart1"/>
    <dgm:cxn modelId="{B1119D0D-FC25-4FDF-84F2-EC94247BF5B1}" type="presParOf" srcId="{8B3D97C8-4918-480D-83F0-EFF049C03064}" destId="{4677AE6A-72E2-4C3B-9DC0-64F27133EB4B}" srcOrd="2" destOrd="0" presId="urn:microsoft.com/office/officeart/2005/8/layout/orgChart1"/>
    <dgm:cxn modelId="{E6B5A1A0-58A1-4E6A-8554-7610A2E7022A}" type="presParOf" srcId="{DB03AEAA-799C-46E9-948C-14AA07BBEE22}" destId="{AA317B82-3E05-41DA-843B-D4180A5406AA}" srcOrd="2" destOrd="0" presId="urn:microsoft.com/office/officeart/2005/8/layout/orgChart1"/>
    <dgm:cxn modelId="{90D18139-E4E2-42A6-851D-E83EE837E09A}" type="presParOf" srcId="{FA6AFB5B-B34C-4FD8-814B-8D8911A03C4A}" destId="{541AD324-489E-42C4-B368-4FF9B3947EA8}" srcOrd="8" destOrd="0" presId="urn:microsoft.com/office/officeart/2005/8/layout/orgChart1"/>
    <dgm:cxn modelId="{CFA640BB-B9AC-4ACF-BBF8-98135CC5A358}" type="presParOf" srcId="{FA6AFB5B-B34C-4FD8-814B-8D8911A03C4A}" destId="{D47DB2C9-E8FB-48F0-9FBE-A38B2C3433D1}" srcOrd="9" destOrd="0" presId="urn:microsoft.com/office/officeart/2005/8/layout/orgChart1"/>
    <dgm:cxn modelId="{C3F49B3E-7B1B-4822-A61A-E899B2767A1E}" type="presParOf" srcId="{D47DB2C9-E8FB-48F0-9FBE-A38B2C3433D1}" destId="{551878C5-697B-48C1-AA3E-05F567344C1C}" srcOrd="0" destOrd="0" presId="urn:microsoft.com/office/officeart/2005/8/layout/orgChart1"/>
    <dgm:cxn modelId="{0F0723BE-B762-4384-A290-5422AA45F8D6}" type="presParOf" srcId="{551878C5-697B-48C1-AA3E-05F567344C1C}" destId="{FA602475-2888-4167-A484-C3B97952C0D9}" srcOrd="0" destOrd="0" presId="urn:microsoft.com/office/officeart/2005/8/layout/orgChart1"/>
    <dgm:cxn modelId="{DEAB2C4E-1BF9-4FEB-8D95-DC08DFAD9C2B}" type="presParOf" srcId="{551878C5-697B-48C1-AA3E-05F567344C1C}" destId="{95DE9232-97AB-43C3-AE07-BCDB655F45E9}" srcOrd="1" destOrd="0" presId="urn:microsoft.com/office/officeart/2005/8/layout/orgChart1"/>
    <dgm:cxn modelId="{E89571E7-A747-4DB0-8E63-16C44A03A244}" type="presParOf" srcId="{D47DB2C9-E8FB-48F0-9FBE-A38B2C3433D1}" destId="{436E99FD-1985-462F-A17F-4DCA73D42927}" srcOrd="1" destOrd="0" presId="urn:microsoft.com/office/officeart/2005/8/layout/orgChart1"/>
    <dgm:cxn modelId="{C62E0EE9-2A2E-4D04-9649-2467E4453F73}" type="presParOf" srcId="{436E99FD-1985-462F-A17F-4DCA73D42927}" destId="{09BAC339-0C69-44C8-A22E-5699F35288EA}" srcOrd="0" destOrd="0" presId="urn:microsoft.com/office/officeart/2005/8/layout/orgChart1"/>
    <dgm:cxn modelId="{E6A0E774-BB5F-4B01-AF10-F155E001F0B9}" type="presParOf" srcId="{436E99FD-1985-462F-A17F-4DCA73D42927}" destId="{24333C98-2370-42EC-9C5B-5BCA847A921E}" srcOrd="1" destOrd="0" presId="urn:microsoft.com/office/officeart/2005/8/layout/orgChart1"/>
    <dgm:cxn modelId="{3CFFA491-534C-45B1-A4BD-90710C20FBA8}" type="presParOf" srcId="{24333C98-2370-42EC-9C5B-5BCA847A921E}" destId="{E19DEF83-0068-425D-AC46-79EDFFF37D6A}" srcOrd="0" destOrd="0" presId="urn:microsoft.com/office/officeart/2005/8/layout/orgChart1"/>
    <dgm:cxn modelId="{A006F4B2-3049-40F2-8687-CEAD6A1D978C}" type="presParOf" srcId="{E19DEF83-0068-425D-AC46-79EDFFF37D6A}" destId="{05BF3199-BF5B-40C5-B2DF-0B82728D018C}" srcOrd="0" destOrd="0" presId="urn:microsoft.com/office/officeart/2005/8/layout/orgChart1"/>
    <dgm:cxn modelId="{E22992FD-EB77-405D-846C-A6568009D498}" type="presParOf" srcId="{E19DEF83-0068-425D-AC46-79EDFFF37D6A}" destId="{56874112-0934-4BE1-8E8E-8EAA945F57AE}" srcOrd="1" destOrd="0" presId="urn:microsoft.com/office/officeart/2005/8/layout/orgChart1"/>
    <dgm:cxn modelId="{725DE43D-1304-4D61-A6BB-3680437F2628}" type="presParOf" srcId="{24333C98-2370-42EC-9C5B-5BCA847A921E}" destId="{0DE360CE-7A52-493B-AD2B-60A81368EA35}" srcOrd="1" destOrd="0" presId="urn:microsoft.com/office/officeart/2005/8/layout/orgChart1"/>
    <dgm:cxn modelId="{877F8FAB-5D2A-4FA4-88A4-0BEA3027A01E}" type="presParOf" srcId="{24333C98-2370-42EC-9C5B-5BCA847A921E}" destId="{A38D9F8A-3C08-48DD-91F4-EE41D00EE9C1}" srcOrd="2" destOrd="0" presId="urn:microsoft.com/office/officeart/2005/8/layout/orgChart1"/>
    <dgm:cxn modelId="{DAF5628F-0C26-46E4-859E-7C29DC539CD9}" type="presParOf" srcId="{D47DB2C9-E8FB-48F0-9FBE-A38B2C3433D1}" destId="{C2A4AAE8-177C-451F-8113-B1B9621AC29F}" srcOrd="2" destOrd="0" presId="urn:microsoft.com/office/officeart/2005/8/layout/orgChart1"/>
    <dgm:cxn modelId="{4A72F9D9-DC29-4766-BB5C-1B2BC3792033}" type="presParOf" srcId="{FA6AFB5B-B34C-4FD8-814B-8D8911A03C4A}" destId="{6D636D11-7DE9-416C-9BE0-24D2574F0D04}" srcOrd="10" destOrd="0" presId="urn:microsoft.com/office/officeart/2005/8/layout/orgChart1"/>
    <dgm:cxn modelId="{201B78C1-EF00-4777-8263-EE10A012D258}" type="presParOf" srcId="{FA6AFB5B-B34C-4FD8-814B-8D8911A03C4A}" destId="{F092E633-06E8-461D-929A-9DBC060564B5}" srcOrd="11" destOrd="0" presId="urn:microsoft.com/office/officeart/2005/8/layout/orgChart1"/>
    <dgm:cxn modelId="{2BCBF473-0F4B-434B-B1DE-362EB0F81F90}" type="presParOf" srcId="{F092E633-06E8-461D-929A-9DBC060564B5}" destId="{E5FC86EA-2658-43B3-9F22-89F939D8ADF7}" srcOrd="0" destOrd="0" presId="urn:microsoft.com/office/officeart/2005/8/layout/orgChart1"/>
    <dgm:cxn modelId="{CD8AFED2-CB19-4959-9BD8-2C6D530AB623}" type="presParOf" srcId="{E5FC86EA-2658-43B3-9F22-89F939D8ADF7}" destId="{27F0A551-BD34-4BC5-B6A8-9C6B2B41887C}" srcOrd="0" destOrd="0" presId="urn:microsoft.com/office/officeart/2005/8/layout/orgChart1"/>
    <dgm:cxn modelId="{102F5A4F-6A78-478E-BAA4-CBC5EF9467CC}" type="presParOf" srcId="{E5FC86EA-2658-43B3-9F22-89F939D8ADF7}" destId="{B77E059A-E2AA-42C9-82F9-F7FE0157EFAA}" srcOrd="1" destOrd="0" presId="urn:microsoft.com/office/officeart/2005/8/layout/orgChart1"/>
    <dgm:cxn modelId="{7710811D-0963-4E83-A467-242F3924C6CD}" type="presParOf" srcId="{F092E633-06E8-461D-929A-9DBC060564B5}" destId="{8EC318D8-B72B-426E-BF75-CE18C63B443A}" srcOrd="1" destOrd="0" presId="urn:microsoft.com/office/officeart/2005/8/layout/orgChart1"/>
    <dgm:cxn modelId="{57E30677-7F3B-4083-94F0-74464A0872E7}" type="presParOf" srcId="{8EC318D8-B72B-426E-BF75-CE18C63B443A}" destId="{280E377E-D80F-4D6F-B5BA-F743FF939B75}" srcOrd="0" destOrd="0" presId="urn:microsoft.com/office/officeart/2005/8/layout/orgChart1"/>
    <dgm:cxn modelId="{6204E603-126E-4097-A38B-3AE384516B19}" type="presParOf" srcId="{8EC318D8-B72B-426E-BF75-CE18C63B443A}" destId="{7034A2EC-15C2-42A1-84F1-2D548D60B9AF}" srcOrd="1" destOrd="0" presId="urn:microsoft.com/office/officeart/2005/8/layout/orgChart1"/>
    <dgm:cxn modelId="{3F620A5D-BBD7-4EF1-AA17-359EB6B330F5}" type="presParOf" srcId="{7034A2EC-15C2-42A1-84F1-2D548D60B9AF}" destId="{7EB169CE-2427-4774-8FA3-958FA84F9909}" srcOrd="0" destOrd="0" presId="urn:microsoft.com/office/officeart/2005/8/layout/orgChart1"/>
    <dgm:cxn modelId="{76CFB20E-7051-42E3-B55F-7327AAA0B9D6}" type="presParOf" srcId="{7EB169CE-2427-4774-8FA3-958FA84F9909}" destId="{3A1AF2C1-44B6-42FA-873C-100C008C9B74}" srcOrd="0" destOrd="0" presId="urn:microsoft.com/office/officeart/2005/8/layout/orgChart1"/>
    <dgm:cxn modelId="{0334A669-8D9F-4926-BF8D-2464334F7782}" type="presParOf" srcId="{7EB169CE-2427-4774-8FA3-958FA84F9909}" destId="{8945EA1B-B263-4120-8649-5962B464F980}" srcOrd="1" destOrd="0" presId="urn:microsoft.com/office/officeart/2005/8/layout/orgChart1"/>
    <dgm:cxn modelId="{395F1933-7CDC-4FC2-BAE6-B721E124EDD9}" type="presParOf" srcId="{7034A2EC-15C2-42A1-84F1-2D548D60B9AF}" destId="{D781B821-2CB5-4C58-B409-311CB71666A3}" srcOrd="1" destOrd="0" presId="urn:microsoft.com/office/officeart/2005/8/layout/orgChart1"/>
    <dgm:cxn modelId="{F445AB33-65FD-4F31-B9E2-DE41607C84D6}" type="presParOf" srcId="{7034A2EC-15C2-42A1-84F1-2D548D60B9AF}" destId="{418816F7-3D14-4229-A52B-56AE5E9B6887}" srcOrd="2" destOrd="0" presId="urn:microsoft.com/office/officeart/2005/8/layout/orgChart1"/>
    <dgm:cxn modelId="{F39C8B7F-BF2C-46D8-B746-880A0FE17BC9}" type="presParOf" srcId="{F092E633-06E8-461D-929A-9DBC060564B5}" destId="{6A9FE5CC-7100-4126-AFAF-D9883F50B3C5}" srcOrd="2" destOrd="0" presId="urn:microsoft.com/office/officeart/2005/8/layout/orgChart1"/>
    <dgm:cxn modelId="{848B5640-D37C-43F5-82F0-B70727AE2249}" type="presParOf" srcId="{0E6DB156-954F-458D-B67A-7FD6C2064BA4}" destId="{FE3835B5-D62F-421C-8E18-C40F2044A23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6CE3F-7A4D-4631-8471-6B9223051CF9}">
      <dsp:nvSpPr>
        <dsp:cNvPr id="0" name=""/>
        <dsp:cNvSpPr/>
      </dsp:nvSpPr>
      <dsp:spPr>
        <a:xfrm>
          <a:off x="0" y="207221"/>
          <a:ext cx="10515600" cy="27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3010F5-746C-4566-9A7A-DABC1E06D686}">
      <dsp:nvSpPr>
        <dsp:cNvPr id="0" name=""/>
        <dsp:cNvSpPr/>
      </dsp:nvSpPr>
      <dsp:spPr>
        <a:xfrm>
          <a:off x="525780" y="44861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Link to: Regulation Timeline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541632" y="60713"/>
        <a:ext cx="7329216" cy="293016"/>
      </dsp:txXfrm>
    </dsp:sp>
    <dsp:sp modelId="{F84F57A4-3313-445A-8D37-0EA2DC529BC5}">
      <dsp:nvSpPr>
        <dsp:cNvPr id="0" name=""/>
        <dsp:cNvSpPr/>
      </dsp:nvSpPr>
      <dsp:spPr>
        <a:xfrm>
          <a:off x="0" y="706181"/>
          <a:ext cx="10515600" cy="13513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Academia</a:t>
          </a:r>
          <a:r>
            <a:rPr lang="en-US" sz="1600" kern="1200"/>
            <a:t>: Research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Government/Utilities</a:t>
          </a:r>
          <a:r>
            <a:rPr lang="en-US" sz="1600" kern="1200"/>
            <a:t>: Compliance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Industry/Consulting</a:t>
          </a:r>
          <a:r>
            <a:rPr lang="en-US" sz="1600" kern="1200" dirty="0"/>
            <a:t>: Design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Consumers</a:t>
          </a:r>
          <a:r>
            <a:rPr lang="en-US" sz="1600" kern="1200" dirty="0"/>
            <a:t>: Health</a:t>
          </a:r>
        </a:p>
      </dsp:txBody>
      <dsp:txXfrm>
        <a:off x="0" y="706181"/>
        <a:ext cx="10515600" cy="1351349"/>
      </dsp:txXfrm>
    </dsp:sp>
    <dsp:sp modelId="{F50BACFE-6EFC-4FD6-ACDD-A217557F597B}">
      <dsp:nvSpPr>
        <dsp:cNvPr id="0" name=""/>
        <dsp:cNvSpPr/>
      </dsp:nvSpPr>
      <dsp:spPr>
        <a:xfrm>
          <a:off x="525780" y="543821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Why do we care? Policy drives EVERYTHING</a:t>
          </a:r>
        </a:p>
      </dsp:txBody>
      <dsp:txXfrm>
        <a:off x="541632" y="559673"/>
        <a:ext cx="7329216" cy="293016"/>
      </dsp:txXfrm>
    </dsp:sp>
    <dsp:sp modelId="{48F3225D-3BC7-4D89-8250-21EEEDB5C1B8}">
      <dsp:nvSpPr>
        <dsp:cNvPr id="0" name=""/>
        <dsp:cNvSpPr/>
      </dsp:nvSpPr>
      <dsp:spPr>
        <a:xfrm>
          <a:off x="0" y="2279291"/>
          <a:ext cx="10515600" cy="2286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29108" rIns="816127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Acquah, Sarah, and Maura Allaire. 2023. “Disparities in Drinking Water Quality: Evidence from California.” Water Policy 25 (2): 69–86. https://doi.org/10.2166/wp.2023.068.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Allaire, Maura, and Sarah Acquah. 2022. “Disparities in Drinking Water Compliance: Implications for Incorporating Equity into Regulatory Practices.” AWWA Water Science 4 (2): e1274. https://doi.org/10.1002/aws2.1274.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Allaire, Maura, </a:t>
          </a:r>
          <a:r>
            <a:rPr lang="en-US" sz="1100" kern="1200" dirty="0" err="1"/>
            <a:t>Haowei</a:t>
          </a:r>
          <a:r>
            <a:rPr lang="en-US" sz="1100" kern="1200" dirty="0"/>
            <a:t> Wu, and Upmanu Lall. 2018. “National Trends in Drinking Water Quality Violations.” Proceedings of the National Academy of Sciences 115 (9): 2078–83. https://doi.org/10.1073/pnas.1719805115.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Martinez-Morata, Irene, Benjamin C. Bostick, Otakuye Conroy-Ben, Dustin T. Duncan, Miranda R. Jones, Maya Spaur, Kevin P. Patterson, Seth J. Prins, Ana Navas-Acien, and Anne E. Nigra. 2022. “Nationwide Geospatial Analysis of County Racial and Ethnic Composition and Public Drinking Water Arsenic and Uranium.” Nature Communications 13 (1): 7461. https://doi.org/10.1038/s41467-022-35185-6.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Spaur</a:t>
          </a:r>
          <a:r>
            <a:rPr lang="en-US" sz="1100" kern="1200" dirty="0"/>
            <a:t>, Maya, Benjamin C. Bostick, Steven N. </a:t>
          </a:r>
          <a:r>
            <a:rPr lang="en-US" sz="1100" kern="1200" dirty="0" err="1"/>
            <a:t>Chillrud</a:t>
          </a:r>
          <a:r>
            <a:rPr lang="en-US" sz="1100" kern="1200" dirty="0"/>
            <a:t>, Pam Factor-Litvak, Ana Navas-</a:t>
          </a:r>
          <a:r>
            <a:rPr lang="en-US" sz="1100" kern="1200" dirty="0" err="1"/>
            <a:t>Acien</a:t>
          </a:r>
          <a:r>
            <a:rPr lang="en-US" sz="1100" kern="1200" dirty="0"/>
            <a:t>, and Anne E. Nigra. 2023. “Impact of Lowering the US Maximum Contaminant Level on Arsenic Exposure: Differences by Race, Region, and Water Arsenic in NHANES 2003–2014.” Environmental Pollution 333 (September):122047. https://doi.org/10.1016/j.envpol.2023.122047.</a:t>
          </a:r>
        </a:p>
      </dsp:txBody>
      <dsp:txXfrm>
        <a:off x="0" y="2279291"/>
        <a:ext cx="10515600" cy="2286900"/>
      </dsp:txXfrm>
    </dsp:sp>
    <dsp:sp modelId="{A63FA832-B468-4888-94CB-5E38E5705548}">
      <dsp:nvSpPr>
        <dsp:cNvPr id="0" name=""/>
        <dsp:cNvSpPr/>
      </dsp:nvSpPr>
      <dsp:spPr>
        <a:xfrm>
          <a:off x="525780" y="2116931"/>
          <a:ext cx="7360920" cy="3247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Publish papers with just data!</a:t>
          </a:r>
        </a:p>
      </dsp:txBody>
      <dsp:txXfrm>
        <a:off x="541632" y="2132783"/>
        <a:ext cx="7329216" cy="293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E377E-D80F-4D6F-B5BA-F743FF939B75}">
      <dsp:nvSpPr>
        <dsp:cNvPr id="0" name=""/>
        <dsp:cNvSpPr/>
      </dsp:nvSpPr>
      <dsp:spPr>
        <a:xfrm>
          <a:off x="9180381" y="2763460"/>
          <a:ext cx="91440" cy="178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01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636D11-7DE9-416C-9BE0-24D2574F0D04}">
      <dsp:nvSpPr>
        <dsp:cNvPr id="0" name=""/>
        <dsp:cNvSpPr/>
      </dsp:nvSpPr>
      <dsp:spPr>
        <a:xfrm>
          <a:off x="5018749" y="1320683"/>
          <a:ext cx="4207352" cy="345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487"/>
              </a:lnTo>
              <a:lnTo>
                <a:pt x="4207352" y="256487"/>
              </a:lnTo>
              <a:lnTo>
                <a:pt x="4207352" y="3454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AC339-0C69-44C8-A22E-5699F35288EA}">
      <dsp:nvSpPr>
        <dsp:cNvPr id="0" name=""/>
        <dsp:cNvSpPr/>
      </dsp:nvSpPr>
      <dsp:spPr>
        <a:xfrm>
          <a:off x="7488306" y="2763460"/>
          <a:ext cx="91440" cy="178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01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AD324-489E-42C4-B368-4FF9B3947EA8}">
      <dsp:nvSpPr>
        <dsp:cNvPr id="0" name=""/>
        <dsp:cNvSpPr/>
      </dsp:nvSpPr>
      <dsp:spPr>
        <a:xfrm>
          <a:off x="5018749" y="1320683"/>
          <a:ext cx="2515276" cy="345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487"/>
              </a:lnTo>
              <a:lnTo>
                <a:pt x="2515276" y="256487"/>
              </a:lnTo>
              <a:lnTo>
                <a:pt x="2515276" y="3454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7ED9E0-B4CC-4547-B5BF-B15D4924AB59}">
      <dsp:nvSpPr>
        <dsp:cNvPr id="0" name=""/>
        <dsp:cNvSpPr/>
      </dsp:nvSpPr>
      <dsp:spPr>
        <a:xfrm>
          <a:off x="5796230" y="2763460"/>
          <a:ext cx="91440" cy="178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01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17AA8-5395-4C05-B38A-2F5E2A658589}">
      <dsp:nvSpPr>
        <dsp:cNvPr id="0" name=""/>
        <dsp:cNvSpPr/>
      </dsp:nvSpPr>
      <dsp:spPr>
        <a:xfrm>
          <a:off x="5018749" y="1320683"/>
          <a:ext cx="823200" cy="3454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487"/>
              </a:lnTo>
              <a:lnTo>
                <a:pt x="823200" y="256487"/>
              </a:lnTo>
              <a:lnTo>
                <a:pt x="823200" y="3454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F44AE-FCAB-4F5D-85B2-9F462D8375CB}">
      <dsp:nvSpPr>
        <dsp:cNvPr id="0" name=""/>
        <dsp:cNvSpPr/>
      </dsp:nvSpPr>
      <dsp:spPr>
        <a:xfrm>
          <a:off x="4104154" y="2763460"/>
          <a:ext cx="91440" cy="178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8015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07862-A25C-4E3B-989E-5240D71BC945}">
      <dsp:nvSpPr>
        <dsp:cNvPr id="0" name=""/>
        <dsp:cNvSpPr/>
      </dsp:nvSpPr>
      <dsp:spPr>
        <a:xfrm>
          <a:off x="4149874" y="1320683"/>
          <a:ext cx="868874" cy="345495"/>
        </a:xfrm>
        <a:custGeom>
          <a:avLst/>
          <a:gdLst/>
          <a:ahLst/>
          <a:cxnLst/>
          <a:rect l="0" t="0" r="0" b="0"/>
          <a:pathLst>
            <a:path>
              <a:moveTo>
                <a:pt x="868874" y="0"/>
              </a:moveTo>
              <a:lnTo>
                <a:pt x="868874" y="256487"/>
              </a:lnTo>
              <a:lnTo>
                <a:pt x="0" y="256487"/>
              </a:lnTo>
              <a:lnTo>
                <a:pt x="0" y="3454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1CE83-8B21-4B33-A240-58E98007952E}">
      <dsp:nvSpPr>
        <dsp:cNvPr id="0" name=""/>
        <dsp:cNvSpPr/>
      </dsp:nvSpPr>
      <dsp:spPr>
        <a:xfrm>
          <a:off x="2407001" y="2763460"/>
          <a:ext cx="91440" cy="193257"/>
        </a:xfrm>
        <a:custGeom>
          <a:avLst/>
          <a:gdLst/>
          <a:ahLst/>
          <a:cxnLst/>
          <a:rect l="0" t="0" r="0" b="0"/>
          <a:pathLst>
            <a:path>
              <a:moveTo>
                <a:pt x="50797" y="0"/>
              </a:moveTo>
              <a:lnTo>
                <a:pt x="50797" y="104249"/>
              </a:lnTo>
              <a:lnTo>
                <a:pt x="45720" y="104249"/>
              </a:lnTo>
              <a:lnTo>
                <a:pt x="45720" y="193257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FFAE86-FC4A-40BD-84FE-F8953ECE99C2}">
      <dsp:nvSpPr>
        <dsp:cNvPr id="0" name=""/>
        <dsp:cNvSpPr/>
      </dsp:nvSpPr>
      <dsp:spPr>
        <a:xfrm>
          <a:off x="2457798" y="1320683"/>
          <a:ext cx="2560950" cy="345495"/>
        </a:xfrm>
        <a:custGeom>
          <a:avLst/>
          <a:gdLst/>
          <a:ahLst/>
          <a:cxnLst/>
          <a:rect l="0" t="0" r="0" b="0"/>
          <a:pathLst>
            <a:path>
              <a:moveTo>
                <a:pt x="2560950" y="0"/>
              </a:moveTo>
              <a:lnTo>
                <a:pt x="2560950" y="256487"/>
              </a:lnTo>
              <a:lnTo>
                <a:pt x="0" y="256487"/>
              </a:lnTo>
              <a:lnTo>
                <a:pt x="0" y="345495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E82787-F042-4A04-B758-B63D0178E39A}">
      <dsp:nvSpPr>
        <dsp:cNvPr id="0" name=""/>
        <dsp:cNvSpPr/>
      </dsp:nvSpPr>
      <dsp:spPr>
        <a:xfrm>
          <a:off x="720003" y="2761307"/>
          <a:ext cx="91440" cy="180169"/>
        </a:xfrm>
        <a:custGeom>
          <a:avLst/>
          <a:gdLst/>
          <a:ahLst/>
          <a:cxnLst/>
          <a:rect l="0" t="0" r="0" b="0"/>
          <a:pathLst>
            <a:path>
              <a:moveTo>
                <a:pt x="59308" y="0"/>
              </a:moveTo>
              <a:lnTo>
                <a:pt x="59308" y="91161"/>
              </a:lnTo>
              <a:lnTo>
                <a:pt x="45720" y="91161"/>
              </a:lnTo>
              <a:lnTo>
                <a:pt x="45720" y="180169"/>
              </a:lnTo>
            </a:path>
          </a:pathLst>
        </a:custGeom>
        <a:noFill/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C91B19-9E45-4552-A7AF-DEF70E7E536D}">
      <dsp:nvSpPr>
        <dsp:cNvPr id="0" name=""/>
        <dsp:cNvSpPr/>
      </dsp:nvSpPr>
      <dsp:spPr>
        <a:xfrm>
          <a:off x="779311" y="1320683"/>
          <a:ext cx="4239437" cy="343341"/>
        </a:xfrm>
        <a:custGeom>
          <a:avLst/>
          <a:gdLst/>
          <a:ahLst/>
          <a:cxnLst/>
          <a:rect l="0" t="0" r="0" b="0"/>
          <a:pathLst>
            <a:path>
              <a:moveTo>
                <a:pt x="4239437" y="0"/>
              </a:moveTo>
              <a:lnTo>
                <a:pt x="4239437" y="254333"/>
              </a:lnTo>
              <a:lnTo>
                <a:pt x="0" y="254333"/>
              </a:lnTo>
              <a:lnTo>
                <a:pt x="0" y="343341"/>
              </a:lnTo>
            </a:path>
          </a:pathLst>
        </a:custGeom>
        <a:noFill/>
        <a:ln w="1905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78C3A3-11FE-429A-918E-8FD456E26B7A}">
      <dsp:nvSpPr>
        <dsp:cNvPr id="0" name=""/>
        <dsp:cNvSpPr/>
      </dsp:nvSpPr>
      <dsp:spPr>
        <a:xfrm>
          <a:off x="4001655" y="232391"/>
          <a:ext cx="2034188" cy="1088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National Primary Drinking Water Regulation (NPDWR)</a:t>
          </a:r>
        </a:p>
      </dsp:txBody>
      <dsp:txXfrm>
        <a:off x="4001655" y="232391"/>
        <a:ext cx="2034188" cy="1088292"/>
      </dsp:txXfrm>
    </dsp:sp>
    <dsp:sp modelId="{5F8F2102-21A1-45BB-A4AE-95437A15DA89}">
      <dsp:nvSpPr>
        <dsp:cNvPr id="0" name=""/>
        <dsp:cNvSpPr/>
      </dsp:nvSpPr>
      <dsp:spPr>
        <a:xfrm>
          <a:off x="22281" y="1664025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002060"/>
              </a:solidFill>
            </a:rPr>
            <a:t>Microorganisms</a:t>
          </a:r>
        </a:p>
      </dsp:txBody>
      <dsp:txXfrm>
        <a:off x="22281" y="1664025"/>
        <a:ext cx="1514059" cy="1097281"/>
      </dsp:txXfrm>
    </dsp:sp>
    <dsp:sp modelId="{BB6D5E34-F7D9-4D6B-A688-79593A3E770B}">
      <dsp:nvSpPr>
        <dsp:cNvPr id="0" name=""/>
        <dsp:cNvSpPr/>
      </dsp:nvSpPr>
      <dsp:spPr>
        <a:xfrm>
          <a:off x="8693" y="2941476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Total Coliform (</a:t>
          </a:r>
          <a:r>
            <a:rPr lang="en-US" sz="1500" kern="1200" dirty="0" err="1"/>
            <a:t>E.Coli</a:t>
          </a:r>
          <a:r>
            <a:rPr lang="en-US" sz="1500" kern="1200" dirty="0"/>
            <a:t>), </a:t>
          </a:r>
          <a:r>
            <a:rPr lang="en-US" sz="1500" kern="1200" dirty="0" err="1"/>
            <a:t>Legionela</a:t>
          </a:r>
          <a:endParaRPr lang="en-US" sz="1500" kern="1200" dirty="0"/>
        </a:p>
      </dsp:txBody>
      <dsp:txXfrm>
        <a:off x="8693" y="2941476"/>
        <a:ext cx="1514059" cy="1097281"/>
      </dsp:txXfrm>
    </dsp:sp>
    <dsp:sp modelId="{2C680B99-57F9-424B-B057-459AE59510E4}">
      <dsp:nvSpPr>
        <dsp:cNvPr id="0" name=""/>
        <dsp:cNvSpPr/>
      </dsp:nvSpPr>
      <dsp:spPr>
        <a:xfrm>
          <a:off x="1700769" y="1666178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002060"/>
              </a:solidFill>
            </a:rPr>
            <a:t>Disinfection Byproducts</a:t>
          </a:r>
        </a:p>
      </dsp:txBody>
      <dsp:txXfrm>
        <a:off x="1700769" y="1666178"/>
        <a:ext cx="1514059" cy="1097281"/>
      </dsp:txXfrm>
    </dsp:sp>
    <dsp:sp modelId="{3262CF57-5B4A-4A12-90EE-D94F2AD424C8}">
      <dsp:nvSpPr>
        <dsp:cNvPr id="0" name=""/>
        <dsp:cNvSpPr/>
      </dsp:nvSpPr>
      <dsp:spPr>
        <a:xfrm>
          <a:off x="1695691" y="2956718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HAA, TTHMs, Bromate</a:t>
          </a:r>
        </a:p>
      </dsp:txBody>
      <dsp:txXfrm>
        <a:off x="1695691" y="2956718"/>
        <a:ext cx="1514059" cy="1097281"/>
      </dsp:txXfrm>
    </dsp:sp>
    <dsp:sp modelId="{A335A51E-FD36-4A21-B98D-EF42EB8EFE87}">
      <dsp:nvSpPr>
        <dsp:cNvPr id="0" name=""/>
        <dsp:cNvSpPr/>
      </dsp:nvSpPr>
      <dsp:spPr>
        <a:xfrm>
          <a:off x="3392844" y="1666178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002060"/>
              </a:solidFill>
            </a:rPr>
            <a:t>Disinfectants</a:t>
          </a:r>
        </a:p>
      </dsp:txBody>
      <dsp:txXfrm>
        <a:off x="3392844" y="1666178"/>
        <a:ext cx="1514059" cy="1097281"/>
      </dsp:txXfrm>
    </dsp:sp>
    <dsp:sp modelId="{5A972CFC-0B4F-46A1-9D2D-34E4E2778FBB}">
      <dsp:nvSpPr>
        <dsp:cNvPr id="0" name=""/>
        <dsp:cNvSpPr/>
      </dsp:nvSpPr>
      <dsp:spPr>
        <a:xfrm>
          <a:off x="3392844" y="2941476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Chlorine </a:t>
          </a:r>
          <a:br>
            <a:rPr lang="en-US" sz="1500" kern="1200" dirty="0"/>
          </a:br>
          <a:r>
            <a:rPr lang="en-US" sz="1500" kern="1200" dirty="0"/>
            <a:t>(free chlorine, chloramine)</a:t>
          </a:r>
        </a:p>
      </dsp:txBody>
      <dsp:txXfrm>
        <a:off x="3392844" y="2941476"/>
        <a:ext cx="1514059" cy="1097281"/>
      </dsp:txXfrm>
    </dsp:sp>
    <dsp:sp modelId="{61D9F4C8-E482-44E4-BD09-CE6CC76500F1}">
      <dsp:nvSpPr>
        <dsp:cNvPr id="0" name=""/>
        <dsp:cNvSpPr/>
      </dsp:nvSpPr>
      <dsp:spPr>
        <a:xfrm>
          <a:off x="5084920" y="1666178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002060"/>
              </a:solidFill>
            </a:rPr>
            <a:t>Inorganic Chemicals</a:t>
          </a:r>
        </a:p>
      </dsp:txBody>
      <dsp:txXfrm>
        <a:off x="5084920" y="1666178"/>
        <a:ext cx="1514059" cy="1097281"/>
      </dsp:txXfrm>
    </dsp:sp>
    <dsp:sp modelId="{E6404B85-076D-4EA6-A863-CF78EE9C01AB}">
      <dsp:nvSpPr>
        <dsp:cNvPr id="0" name=""/>
        <dsp:cNvSpPr/>
      </dsp:nvSpPr>
      <dsp:spPr>
        <a:xfrm>
          <a:off x="5084920" y="2941476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Arsenic</a:t>
          </a:r>
          <a:r>
            <a:rPr lang="en-US" sz="1500" kern="1200" dirty="0"/>
            <a:t>, </a:t>
          </a:r>
          <a:r>
            <a:rPr lang="en-US" sz="1500" b="1" kern="1200" dirty="0"/>
            <a:t>Lead</a:t>
          </a:r>
          <a:r>
            <a:rPr lang="en-US" sz="1500" kern="1200" dirty="0"/>
            <a:t>, </a:t>
          </a:r>
          <a:r>
            <a:rPr lang="en-US" sz="1500" b="1" kern="1200" dirty="0"/>
            <a:t>Fluoride</a:t>
          </a:r>
          <a:r>
            <a:rPr lang="en-US" sz="1500" kern="1200" dirty="0"/>
            <a:t>, Mercury, Nitrate/Nitrite</a:t>
          </a:r>
        </a:p>
      </dsp:txBody>
      <dsp:txXfrm>
        <a:off x="5084920" y="2941476"/>
        <a:ext cx="1514059" cy="1097281"/>
      </dsp:txXfrm>
    </dsp:sp>
    <dsp:sp modelId="{FA602475-2888-4167-A484-C3B97952C0D9}">
      <dsp:nvSpPr>
        <dsp:cNvPr id="0" name=""/>
        <dsp:cNvSpPr/>
      </dsp:nvSpPr>
      <dsp:spPr>
        <a:xfrm>
          <a:off x="6776996" y="1666178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002060"/>
              </a:solidFill>
            </a:rPr>
            <a:t>Organic Chemicals</a:t>
          </a:r>
        </a:p>
      </dsp:txBody>
      <dsp:txXfrm>
        <a:off x="6776996" y="1666178"/>
        <a:ext cx="1514059" cy="1097281"/>
      </dsp:txXfrm>
    </dsp:sp>
    <dsp:sp modelId="{05BF3199-BF5B-40C5-B2DF-0B82728D018C}">
      <dsp:nvSpPr>
        <dsp:cNvPr id="0" name=""/>
        <dsp:cNvSpPr/>
      </dsp:nvSpPr>
      <dsp:spPr>
        <a:xfrm>
          <a:off x="6776996" y="2941476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Asbestos</a:t>
          </a:r>
          <a:r>
            <a:rPr lang="en-US" sz="1500" kern="1200" dirty="0"/>
            <a:t>, Benzene, </a:t>
          </a:r>
          <a:r>
            <a:rPr lang="en-US" sz="1500" b="1" kern="1200" dirty="0" err="1"/>
            <a:t>Dichloromethan</a:t>
          </a:r>
          <a:r>
            <a:rPr lang="en-US" sz="1500" kern="1200" dirty="0"/>
            <a:t>, </a:t>
          </a:r>
          <a:r>
            <a:rPr lang="en-US" sz="1500" b="1" kern="1200" dirty="0"/>
            <a:t>Manganese</a:t>
          </a:r>
          <a:r>
            <a:rPr lang="en-US" sz="1500" kern="1200" dirty="0"/>
            <a:t>, PCB</a:t>
          </a:r>
        </a:p>
      </dsp:txBody>
      <dsp:txXfrm>
        <a:off x="6776996" y="2941476"/>
        <a:ext cx="1514059" cy="1097281"/>
      </dsp:txXfrm>
    </dsp:sp>
    <dsp:sp modelId="{27F0A551-BD34-4BC5-B6A8-9C6B2B41887C}">
      <dsp:nvSpPr>
        <dsp:cNvPr id="0" name=""/>
        <dsp:cNvSpPr/>
      </dsp:nvSpPr>
      <dsp:spPr>
        <a:xfrm>
          <a:off x="8469071" y="1666178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rgbClr val="002060"/>
              </a:solidFill>
            </a:rPr>
            <a:t>Radionuclides</a:t>
          </a:r>
        </a:p>
      </dsp:txBody>
      <dsp:txXfrm>
        <a:off x="8469071" y="1666178"/>
        <a:ext cx="1514059" cy="1097281"/>
      </dsp:txXfrm>
    </dsp:sp>
    <dsp:sp modelId="{3A1AF2C1-44B6-42FA-873C-100C008C9B74}">
      <dsp:nvSpPr>
        <dsp:cNvPr id="0" name=""/>
        <dsp:cNvSpPr/>
      </dsp:nvSpPr>
      <dsp:spPr>
        <a:xfrm>
          <a:off x="8469071" y="2941476"/>
          <a:ext cx="1514059" cy="10972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Uranium</a:t>
          </a:r>
          <a:r>
            <a:rPr lang="en-US" sz="1500" kern="1200" dirty="0"/>
            <a:t>, Radium</a:t>
          </a:r>
        </a:p>
      </dsp:txBody>
      <dsp:txXfrm>
        <a:off x="8469071" y="2941476"/>
        <a:ext cx="1514059" cy="1097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BE4C1-2C3C-48D5-8CE8-4113F57A924D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58DA4-F974-4BBA-806B-B2B5FD39C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2A4C-58A0-1D92-89B1-39A554460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DAE83-95BC-9DB7-302A-020150A6E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A4953-A7C5-3F46-9908-FED176E74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E32DB-FB71-B2AB-7BE6-4AB04D2C1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61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39C3-5E5D-C081-D0DC-1DC44F836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EACF2-6A98-EF5B-87D1-0FA02D9FC9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9AA9A-728F-E1C8-2E66-FECAC1BE6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947FD-0D1B-DDFC-F666-539DB16FFA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2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375DD-06C4-3404-A54F-2A79DC9D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48363-2C3B-A2CF-258D-C2687FB1F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C05BB-1475-4FA3-A34D-CD5649E7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39F88-1A9A-6AA7-FD04-C65F9657B0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04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88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D49C-DCED-7A03-F79D-67724C4C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859773-822C-9ACA-17F9-D734415B5A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F2588-0B48-91FA-90C4-6172184C9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BDDC6-AEAC-A4D8-8932-683C76681C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60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3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A4A1-86AF-AA1D-2D23-098B5030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B09892-DF47-26EF-3F34-EEE4C8E84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AD28B-0F2C-1AB4-D647-204387EF2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C77F6-551A-0F3D-DB89-370AFC4B46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6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FC395-8CC4-AF98-CEA6-2F3201F7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88DA9A-4188-1416-4562-07125851A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87416-0BEF-6CB4-2814-96E210C8D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CA0F0-9A13-C6F1-8CD4-F295CC8C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88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699CF-4018-C246-3492-4C7D3BED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B4088-C4E9-D07F-E11D-8FAC9674D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BA18A-5DFE-B168-DD18-E8783E96D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33804-3CD4-3ECD-B197-4160C339BA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4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0140-4509-D932-57F6-60E4B208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6AAFB-2537-75B9-AEDC-6F00F3AA8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DEC93-69AC-DA91-1185-E684663FA6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1424D-CD37-B97B-AA4E-CD476FF30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04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7C88-FD6D-AC84-C76B-BC56BD454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B29CD-370D-AD64-5660-D23C0C7A5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06D4C2-1FEA-8066-842F-FB8D6CFFB3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74D60-5545-0ACD-F0EC-63426FBF3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7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29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1F733-85D0-8355-AD43-B208CE6B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60DF22-3000-DA33-BA67-FFA3CDA62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5CD9E-9124-9B7D-700A-2BF6DEBDD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E8860-6A79-B380-447C-8141194A5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16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358DA4-F974-4BBA-806B-B2B5FD39C35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1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AA14-D3B2-6EE9-43B7-B8CA09947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B2374-B653-BE95-C49A-03FA6142F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BD0D-692B-C831-EDD2-E2A89B4D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55492-729A-05CC-B257-DBFA1036C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8CB5E-3B35-02F1-F83A-8013DF328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40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D9E3E-F845-96D6-38F0-E4AEE02C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34F5F-015D-BCE9-B734-6C93B1C49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58459-6F23-B0D6-D56E-4A9907A5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DD79-7679-CDDC-3699-732EF4F3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7C01D-ABB5-63C7-DC6D-A9A503BCF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6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B3AE25-7A9B-4890-8B3B-C53AB1200B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F0A19A-4C2C-C83C-0DE3-814A3E70B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322BD-6EEF-D345-2920-A30C66A21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F720B-71AF-D8A5-441E-17A9F3C8E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CEE07-CA4F-FB0A-2DC2-A3593264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75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67DE-2047-932E-67C6-4BB94E37C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AC30D-71BB-826F-AA8C-C696FC454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0F5E8-A958-FE86-3755-F897D009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9A27D-2E5C-13A0-910E-F897195E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7A8B2-6C7A-BF2F-AA90-A51FD9AF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8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2A4D-749D-BB70-27B4-2D96BAA9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77BAD-3947-91C1-B095-FFA3BE1E6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B8A60-33AF-1502-0D5D-A97AEA17C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141D3-C724-CC28-B02A-2C3B8186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49E15-8606-AA38-A94D-CF4932CAF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4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E165-00A3-8954-F634-4D038983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42108-325A-98B5-D0C1-93B770A2A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EFEFE-3442-0FD8-38E2-87C475ABA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673FF-8225-CF6B-6F43-5514E29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BDBFD-5EB5-7654-3985-1FCDD300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75E91-4465-EEC5-0B7C-C3603A73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77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7747-4C45-02D9-E2CD-2DFDE3FF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2941E-6619-38A5-DD27-314B7EBCA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BC244-8906-D526-3749-112BB64F6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FBBE2-F4C7-BD3F-4310-8169AB1F93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03C25-EA7C-4537-6699-D3274A9C1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558BD9-9683-C8AE-7A0A-FBE38F62D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E50D6-69D8-6B2E-9C1B-D5C51FF9A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798647-E98C-31E9-02C8-54F71DA5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42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3D76B-CEC9-5EC4-D0EC-11228FF6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38738-A650-90E4-23AA-E9DC81D7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118A0-EA92-59D0-831D-6AFA0410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0A4D3-338E-7471-C7A5-D50D0C4D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73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17A5CA-66D0-C44C-35F4-E1002BAF4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6B1C27-281B-CB27-AA53-65D8E0667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5FB12-4D94-A4F5-3F39-63316FBF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959C-CBBE-117A-7A8E-A64897F4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1B0D8-2832-9FEB-B3E2-72F358CBB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B17C7-8746-6033-7376-9C7EFA979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00D2A-1052-CDE8-2B6A-11BBEC91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CCA3E-CF21-44BC-55A8-45035B2B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7E778-7BC2-DDBD-472A-34EFE97F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9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DB3D-615A-CDCD-6660-11CE4591B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E92F93-4D24-F505-15EA-FB34A31A3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2F5C3-8EB7-9BD1-308D-4D122783D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52157-9D3C-F581-350C-536F5664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20A47-3D78-D381-D78B-24CF5155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A0D65-82AF-07C5-3C8B-B1B57A14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35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40579-E23F-A125-CF4C-B136F2D25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960CB1-DBC0-C324-CD30-A2CDA2010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D5CFD-4942-A586-CA29-8286FBC16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5E2368-3F65-457D-A565-43A5CCE01A22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0524-75E3-BF7E-937D-8B2F434A2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DE6FD-751E-095C-4337-21880BADA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7B8E8F-23BE-4802-81FD-67350A9247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4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dwsixyearreview" TargetMode="External"/><Relationship Id="rId2" Type="http://schemas.openxmlformats.org/officeDocument/2006/relationships/hyperlink" Target="https://comptox.epa.gov/dashboard/chemical_lists/iri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pa.gov/dwucmr" TargetMode="External"/><Relationship Id="rId4" Type="http://schemas.openxmlformats.org/officeDocument/2006/relationships/hyperlink" Target="https://ordspub.epa.gov/ords/sfdw_rest/f?p=108:1:0::NO:1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enviro.epa.gov/enviro/ef_metadata_html.ef_metadata_table?p_table_name=VIOLATION&amp;p_topic=SDWIS" TargetMode="External"/><Relationship Id="rId3" Type="http://schemas.openxmlformats.org/officeDocument/2006/relationships/hyperlink" Target="https://www.epa.gov/ccl" TargetMode="External"/><Relationship Id="rId7" Type="http://schemas.openxmlformats.org/officeDocument/2006/relationships/hyperlink" Target="https://www.epa.gov/ground-water-and-drinking-water/national-primary-drinking-water-regulations" TargetMode="External"/><Relationship Id="rId12" Type="http://schemas.openxmlformats.org/officeDocument/2006/relationships/hyperlink" Target="https://www.epa.gov/enviro/sdwis-model" TargetMode="External"/><Relationship Id="rId17" Type="http://schemas.openxmlformats.org/officeDocument/2006/relationships/hyperlink" Target="https://enviro.epa.gov/enviro/ef_metadata_html.ef_metadata_table?p_table_name=WATER_SYSTEM_FACILITY&amp;p_topic=SDWIS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nviro.epa.gov/enviro/ef_metadata_html.ef_metadata_table?p_table_name=WATER_SYSTEM&amp;p_topic=SDWI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pa.gov/dwucmr" TargetMode="External"/><Relationship Id="rId11" Type="http://schemas.openxmlformats.org/officeDocument/2006/relationships/image" Target="../media/image11.svg"/><Relationship Id="rId5" Type="http://schemas.openxmlformats.org/officeDocument/2006/relationships/hyperlink" Target="https://www.epa.gov/dwsixyearreview" TargetMode="External"/><Relationship Id="rId15" Type="http://schemas.openxmlformats.org/officeDocument/2006/relationships/hyperlink" Target="https://enviro.epa.gov/enviro/ef_metadata_html.ef_metadata_table?p_table_name=GEOGRAPHIC_AREA&amp;p_topic=SDWI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epa.gov/ccl/regulatory-determination-4" TargetMode="External"/><Relationship Id="rId9" Type="http://schemas.openxmlformats.org/officeDocument/2006/relationships/image" Target="../media/image9.svg"/><Relationship Id="rId14" Type="http://schemas.openxmlformats.org/officeDocument/2006/relationships/hyperlink" Target="https://enviro.epa.gov/enviro/ef_metadata_html.ef_metadata_table?p_table_name=TREATMENT&amp;p_topic=SDWI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enviro.epa.gov/enviro/ef_metadata_html.ef_metadata_table?p_table_name=VIOLATION&amp;p_topic=SDWIS" TargetMode="External"/><Relationship Id="rId3" Type="http://schemas.openxmlformats.org/officeDocument/2006/relationships/hyperlink" Target="https://www.epa.gov/ccl" TargetMode="External"/><Relationship Id="rId7" Type="http://schemas.openxmlformats.org/officeDocument/2006/relationships/hyperlink" Target="https://www.epa.gov/ground-water-and-drinking-water/national-primary-drinking-water-regulations" TargetMode="External"/><Relationship Id="rId12" Type="http://schemas.openxmlformats.org/officeDocument/2006/relationships/hyperlink" Target="https://www.epa.gov/enviro/sdwis-model" TargetMode="External"/><Relationship Id="rId17" Type="http://schemas.openxmlformats.org/officeDocument/2006/relationships/hyperlink" Target="https://enviro.epa.gov/enviro/ef_metadata_html.ef_metadata_table?p_table_name=WATER_SYSTEM_FACILITY&amp;p_topic=SDWIS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enviro.epa.gov/enviro/ef_metadata_html.ef_metadata_table?p_table_name=WATER_SYSTEM&amp;p_topic=SDWI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pa.gov/dwucmr" TargetMode="External"/><Relationship Id="rId11" Type="http://schemas.openxmlformats.org/officeDocument/2006/relationships/image" Target="../media/image11.svg"/><Relationship Id="rId5" Type="http://schemas.openxmlformats.org/officeDocument/2006/relationships/hyperlink" Target="https://www.epa.gov/dwsixyearreview" TargetMode="External"/><Relationship Id="rId15" Type="http://schemas.openxmlformats.org/officeDocument/2006/relationships/hyperlink" Target="https://enviro.epa.gov/enviro/ef_metadata_html.ef_metadata_table?p_table_name=GEOGRAPHIC_AREA&amp;p_topic=SDWI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epa.gov/ccl/regulatory-determination-4" TargetMode="External"/><Relationship Id="rId9" Type="http://schemas.openxmlformats.org/officeDocument/2006/relationships/image" Target="../media/image9.svg"/><Relationship Id="rId14" Type="http://schemas.openxmlformats.org/officeDocument/2006/relationships/hyperlink" Target="https://enviro.epa.gov/enviro/ef_metadata_html.ef_metadata_table?p_table_name=TREATMENT&amp;p_topic=SDWIS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enviro.epa.gov/enviro/ef_metadata_html.ef_metadata_table?p_table_name=VIOLATION&amp;p_topic=SDWIS" TargetMode="External"/><Relationship Id="rId3" Type="http://schemas.openxmlformats.org/officeDocument/2006/relationships/hyperlink" Target="https://www.epa.gov/ccl" TargetMode="External"/><Relationship Id="rId7" Type="http://schemas.openxmlformats.org/officeDocument/2006/relationships/hyperlink" Target="https://www.epa.gov/ground-water-and-drinking-water/national-primary-drinking-water-regulations" TargetMode="External"/><Relationship Id="rId12" Type="http://schemas.openxmlformats.org/officeDocument/2006/relationships/hyperlink" Target="https://www.epa.gov/enviro/sdwis-model" TargetMode="External"/><Relationship Id="rId17" Type="http://schemas.openxmlformats.org/officeDocument/2006/relationships/hyperlink" Target="https://enviro.epa.gov/enviro/ef_metadata_html.ef_metadata_table?p_table_name=WATER_SYSTEM_FACILITY&amp;p_topic=SDWIS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enviro.epa.gov/enviro/ef_metadata_html.ef_metadata_table?p_table_name=WATER_SYSTEM&amp;p_topic=SDWI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pa.gov/dwucmr" TargetMode="External"/><Relationship Id="rId11" Type="http://schemas.openxmlformats.org/officeDocument/2006/relationships/image" Target="../media/image11.svg"/><Relationship Id="rId5" Type="http://schemas.openxmlformats.org/officeDocument/2006/relationships/hyperlink" Target="https://www.epa.gov/dwsixyearreview" TargetMode="External"/><Relationship Id="rId15" Type="http://schemas.openxmlformats.org/officeDocument/2006/relationships/hyperlink" Target="https://enviro.epa.gov/enviro/ef_metadata_html.ef_metadata_table?p_table_name=GEOGRAPHIC_AREA&amp;p_topic=SDWIS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www.epa.gov/ccl/regulatory-determination-4" TargetMode="External"/><Relationship Id="rId9" Type="http://schemas.openxmlformats.org/officeDocument/2006/relationships/image" Target="../media/image9.svg"/><Relationship Id="rId14" Type="http://schemas.openxmlformats.org/officeDocument/2006/relationships/hyperlink" Target="https://enviro.epa.gov/enviro/ef_metadata_html.ef_metadata_table?p_table_name=TREATMENT&amp;p_topic=SDWI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echo.epa.gov/tools/data-downloads#drinkingwater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tox.epa.gov/dashboard/chemical_lists/iris" TargetMode="External"/><Relationship Id="rId2" Type="http://schemas.openxmlformats.org/officeDocument/2006/relationships/hyperlink" Target="https://www.epa.gov/iri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5" Type="http://schemas.openxmlformats.org/officeDocument/2006/relationships/hyperlink" Target="https://www.epa.gov/system/files/documents/2022-01/dwtable2018.pdf" TargetMode="External"/><Relationship Id="rId4" Type="http://schemas.openxmlformats.org/officeDocument/2006/relationships/hyperlink" Target="https://www.epa.gov/sdwa/overview-drinking-water-treatment-technologie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pa.gov/system/files/documents/2022-01/dwtable2018.pdf" TargetMode="External"/><Relationship Id="rId5" Type="http://schemas.openxmlformats.org/officeDocument/2006/relationships/hyperlink" Target="https://www.epa.gov/sdwa/overview-drinking-water-treatment-technologies" TargetMode="External"/><Relationship Id="rId4" Type="http://schemas.openxmlformats.org/officeDocument/2006/relationships/hyperlink" Target="https://comptox.epa.gov/dashboard/chemical_lists/iri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ris.epa.gov/ChemicalLanding/&amp;substance_nmbr=3" TargetMode="External"/><Relationship Id="rId2" Type="http://schemas.openxmlformats.org/officeDocument/2006/relationships/hyperlink" Target="https://www.epa.gov/system/files/documents/2022-01/dwtable2018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fedrinkingwaterdotcom.wordpress.com/2012/10/29/100-years-of-outlawing-the-common-cup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dwreginfo/information-about-public-water-system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dwreginfo/information-about-public-water-system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ordspub.epa.gov/ords/sfdw_rest/f?p=108:1:0::NO:1" TargetMode="External"/><Relationship Id="rId2" Type="http://schemas.openxmlformats.org/officeDocument/2006/relationships/hyperlink" Target="https://www.epa.gov/dwsixyearrevie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pa.gov/dwsixyearreview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ordspub.epa.gov/ords/sfdw_rest/f?p=108:1:0::NO:1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cho.epa.gov/help/sdwa-faqs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dwa/overview-drinking-water-treatment-technologie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enviro.epa.gov/enviro/ef_metadata_html.ef_metadata_table?p_table_name=WATER_SYSTEM_FACILITY&amp;p_topic=SDWIS" TargetMode="External"/><Relationship Id="rId13" Type="http://schemas.openxmlformats.org/officeDocument/2006/relationships/hyperlink" Target="https://www.epa.gov/dwucmr" TargetMode="External"/><Relationship Id="rId3" Type="http://schemas.openxmlformats.org/officeDocument/2006/relationships/hyperlink" Target="https://www.epa.gov/enviro/sdwis-model" TargetMode="External"/><Relationship Id="rId7" Type="http://schemas.openxmlformats.org/officeDocument/2006/relationships/hyperlink" Target="https://enviro.epa.gov/enviro/ef_metadata_html.ef_metadata_table?p_table_name=WATER_SYSTEM&amp;p_topic=SDWIS" TargetMode="External"/><Relationship Id="rId12" Type="http://schemas.openxmlformats.org/officeDocument/2006/relationships/hyperlink" Target="https://www.epa.gov/dwsixyearreview" TargetMode="External"/><Relationship Id="rId2" Type="http://schemas.openxmlformats.org/officeDocument/2006/relationships/hyperlink" Target="https://echo.epa.gov/tools/data-download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viro.epa.gov/enviro/ef_metadata_html.ef_metadata_table?p_table_name=GEOGRAPHIC_AREA&amp;p_topic=SDWIS" TargetMode="External"/><Relationship Id="rId11" Type="http://schemas.openxmlformats.org/officeDocument/2006/relationships/hyperlink" Target="https://www.atsdr.cdc.gov/placeandhealth/eji/index.html" TargetMode="External"/><Relationship Id="rId5" Type="http://schemas.openxmlformats.org/officeDocument/2006/relationships/hyperlink" Target="https://enviro.epa.gov/enviro/ef_metadata_html.ef_metadata_table?p_table_name=TREATMENT&amp;p_topic=SDWIS" TargetMode="External"/><Relationship Id="rId10" Type="http://schemas.openxmlformats.org/officeDocument/2006/relationships/hyperlink" Target="https://www.atsdr.cdc.gov/placeandhealth/svi/index.html" TargetMode="External"/><Relationship Id="rId4" Type="http://schemas.openxmlformats.org/officeDocument/2006/relationships/hyperlink" Target="https://enviro.epa.gov/enviro/ef_metadata_html.ef_metadata_table?p_table_name=VIOLATION&amp;p_topic=SDWIS" TargetMode="External"/><Relationship Id="rId9" Type="http://schemas.openxmlformats.org/officeDocument/2006/relationships/hyperlink" Target="https://data.census.gov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sdwa/regulation-timeline-contaminants-regulated-under-safe-drinking-water-ac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dwsixyearreview" TargetMode="External"/><Relationship Id="rId2" Type="http://schemas.openxmlformats.org/officeDocument/2006/relationships/hyperlink" Target="https://comptox.epa.gov/dashboard/chemical_lists/ir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dspub.epa.gov/ords/sfdw_rest/f?p=108:1:0::NO: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51ACF67-E765-4D31-B2BA-ABF9870E1876}"/>
              </a:ext>
            </a:extLst>
          </p:cNvPr>
          <p:cNvSpPr txBox="1"/>
          <p:nvPr/>
        </p:nvSpPr>
        <p:spPr>
          <a:xfrm>
            <a:off x="5930783" y="1140488"/>
            <a:ext cx="610635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 Drinking Water Regulations and Databases</a:t>
            </a:r>
          </a:p>
          <a:p>
            <a:endParaRPr lang="en-US" sz="4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Natchaya (Jade) Luangphairin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Aquatic Chemistry, Fall ‘24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2" name="Picture 4" descr="USF (University of South Florida) Logo, symbol, meaning ...">
            <a:extLst>
              <a:ext uri="{FF2B5EF4-FFF2-40B4-BE49-F238E27FC236}">
                <a16:creationId xmlns:a16="http://schemas.microsoft.com/office/drawing/2014/main" id="{A0DDF6AC-BFC7-2431-F972-1F72D3543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962" y="5092476"/>
            <a:ext cx="3431820" cy="193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PA to limit toxic 'forever chemicals' in drinking water : NPR">
            <a:extLst>
              <a:ext uri="{FF2B5EF4-FFF2-40B4-BE49-F238E27FC236}">
                <a16:creationId xmlns:a16="http://schemas.microsoft.com/office/drawing/2014/main" id="{4FA53FAD-D8CE-7B88-DC06-B098545D26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r="9512"/>
          <a:stretch/>
        </p:blipFill>
        <p:spPr bwMode="auto">
          <a:xfrm>
            <a:off x="0" y="0"/>
            <a:ext cx="55804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174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C11DE-96E6-6C6D-62B3-FFABE06E4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81D6-EAB0-8ADE-28AE-19C016833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650C2-E877-6128-2928-93A8E97F8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Toxicology: 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List of </a:t>
            </a:r>
            <a:r>
              <a:rPr lang="en-US" sz="2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IRIS</a:t>
            </a:r>
            <a:r>
              <a:rPr lang="en-US" sz="2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 Chemicals 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in the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Comptox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 Chemistry Dashboard </a:t>
            </a: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Monitoring</a:t>
            </a:r>
            <a:r>
              <a:rPr lang="en-US" dirty="0"/>
              <a:t>: </a:t>
            </a:r>
            <a:r>
              <a:rPr lang="en-US" sz="2800" b="1" dirty="0">
                <a:hlinkClick r:id="rId3"/>
              </a:rPr>
              <a:t>Six-Year Review (SYR)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Violations: </a:t>
            </a:r>
            <a:r>
              <a:rPr lang="en-US" sz="2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SDWIS Federal Reports (Violations)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F5689870-2C72-BC45-2A13-A31BC8C8EA61}"/>
              </a:ext>
            </a:extLst>
          </p:cNvPr>
          <p:cNvSpPr/>
          <p:nvPr/>
        </p:nvSpPr>
        <p:spPr>
          <a:xfrm>
            <a:off x="3209365" y="3936253"/>
            <a:ext cx="4446494" cy="2375647"/>
          </a:xfrm>
          <a:prstGeom prst="wedgeEllipseCallout">
            <a:avLst>
              <a:gd name="adj1" fmla="val 151619"/>
              <a:gd name="adj2" fmla="val 711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hlinkClick r:id="rId5"/>
              </a:rPr>
              <a:t>Unregulated Contaminant Monitoring Rule (UCMR)</a:t>
            </a:r>
            <a:endParaRPr lang="en-US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E307B8-BCFC-F250-4325-033D5075409E}"/>
              </a:ext>
            </a:extLst>
          </p:cNvPr>
          <p:cNvSpPr txBox="1"/>
          <p:nvPr/>
        </p:nvSpPr>
        <p:spPr>
          <a:xfrm rot="1047180">
            <a:off x="8623993" y="4618746"/>
            <a:ext cx="31260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me! I’m your only place to get data on unregulated contaminants.  </a:t>
            </a:r>
          </a:p>
          <a:p>
            <a:r>
              <a:rPr lang="en-US" sz="1400" dirty="0"/>
              <a:t>Sincerely,</a:t>
            </a:r>
          </a:p>
          <a:p>
            <a:r>
              <a:rPr lang="en-US" sz="1400" dirty="0"/>
              <a:t>UCMR</a:t>
            </a:r>
          </a:p>
        </p:txBody>
      </p:sp>
    </p:spTree>
    <p:extLst>
      <p:ext uri="{BB962C8B-B14F-4D97-AF65-F5344CB8AC3E}">
        <p14:creationId xmlns:p14="http://schemas.microsoft.com/office/powerpoint/2010/main" val="2006890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13C0E-A52C-3BA3-A9E7-C9E45BEF5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EA0F2A-9CD0-D9CD-FDCC-EE1569F33B7C}"/>
              </a:ext>
            </a:extLst>
          </p:cNvPr>
          <p:cNvSpPr txBox="1"/>
          <p:nvPr/>
        </p:nvSpPr>
        <p:spPr>
          <a:xfrm>
            <a:off x="197225" y="89644"/>
            <a:ext cx="3151084" cy="6311153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0468F3-95E1-471C-C5DF-11D5B5FC126A}"/>
              </a:ext>
            </a:extLst>
          </p:cNvPr>
          <p:cNvSpPr txBox="1"/>
          <p:nvPr/>
        </p:nvSpPr>
        <p:spPr>
          <a:xfrm>
            <a:off x="590787" y="327212"/>
            <a:ext cx="2555825" cy="2200602"/>
          </a:xfrm>
          <a:prstGeom prst="rect">
            <a:avLst/>
          </a:prstGeom>
          <a:solidFill>
            <a:srgbClr val="E7F7FD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unregulated contaminants </a:t>
            </a:r>
            <a:br>
              <a:rPr lang="en-US" dirty="0"/>
            </a:br>
            <a:r>
              <a:rPr lang="en-US" dirty="0"/>
              <a:t>every 5 years</a:t>
            </a:r>
          </a:p>
          <a:p>
            <a:pPr algn="ctr"/>
            <a:endParaRPr lang="en-US" sz="1100" dirty="0"/>
          </a:p>
          <a:p>
            <a:pPr algn="ctr"/>
            <a:r>
              <a:rPr lang="en-US" b="1" dirty="0">
                <a:hlinkClick r:id="rId3"/>
              </a:rPr>
              <a:t>Draft/Final</a:t>
            </a:r>
          </a:p>
          <a:p>
            <a:pPr algn="ctr"/>
            <a:r>
              <a:rPr lang="en-US" b="1" dirty="0">
                <a:hlinkClick r:id="rId3"/>
              </a:rPr>
              <a:t>Contaminant Candidate List </a:t>
            </a:r>
          </a:p>
          <a:p>
            <a:pPr algn="ctr"/>
            <a:r>
              <a:rPr lang="en-US" b="1" dirty="0">
                <a:hlinkClick r:id="rId3"/>
              </a:rPr>
              <a:t>(CCL)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46BE4C-276E-6A88-4E1F-CBC00A8CCDFE}"/>
              </a:ext>
            </a:extLst>
          </p:cNvPr>
          <p:cNvSpPr txBox="1"/>
          <p:nvPr/>
        </p:nvSpPr>
        <p:spPr>
          <a:xfrm>
            <a:off x="3505196" y="1129550"/>
            <a:ext cx="2958358" cy="5271247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D08D21-CE74-3BA3-8D26-D0EA4E239FC3}"/>
              </a:ext>
            </a:extLst>
          </p:cNvPr>
          <p:cNvSpPr txBox="1"/>
          <p:nvPr/>
        </p:nvSpPr>
        <p:spPr>
          <a:xfrm>
            <a:off x="3693462" y="1744081"/>
            <a:ext cx="2357714" cy="2477601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 whether at least 5 need a drinking water standard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4"/>
              </a:rPr>
              <a:t>Prelim/Final</a:t>
            </a:r>
          </a:p>
          <a:p>
            <a:pPr algn="ctr"/>
            <a:r>
              <a:rPr lang="en-US" b="1" dirty="0">
                <a:hlinkClick r:id="rId4"/>
              </a:rPr>
              <a:t>Regulatory Determinations</a:t>
            </a:r>
          </a:p>
          <a:p>
            <a:pPr algn="ctr"/>
            <a:r>
              <a:rPr lang="en-US" b="1" dirty="0">
                <a:hlinkClick r:id="rId4"/>
              </a:rPr>
              <a:t>(</a:t>
            </a:r>
            <a:r>
              <a:rPr lang="en-US" b="1" dirty="0" err="1">
                <a:hlinkClick r:id="rId4"/>
              </a:rPr>
              <a:t>RegDet</a:t>
            </a:r>
            <a:r>
              <a:rPr lang="en-US" b="1" dirty="0">
                <a:hlinkClick r:id="rId4"/>
              </a:rPr>
              <a:t>)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22D30D-E2E7-5C01-99E9-C7EE38DF5174}"/>
              </a:ext>
            </a:extLst>
          </p:cNvPr>
          <p:cNvSpPr txBox="1"/>
          <p:nvPr/>
        </p:nvSpPr>
        <p:spPr>
          <a:xfrm>
            <a:off x="9350185" y="2095438"/>
            <a:ext cx="2644590" cy="42976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957D88-A20C-BFD4-51D0-BAA3E5EF1736}"/>
              </a:ext>
            </a:extLst>
          </p:cNvPr>
          <p:cNvSpPr txBox="1"/>
          <p:nvPr/>
        </p:nvSpPr>
        <p:spPr>
          <a:xfrm>
            <a:off x="9542919" y="3974777"/>
            <a:ext cx="2223247" cy="19236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 and decide whether to revise the standard</a:t>
            </a:r>
            <a:br>
              <a:rPr lang="en-US" dirty="0"/>
            </a:br>
            <a:r>
              <a:rPr lang="en-US" dirty="0"/>
              <a:t>every 6 years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5"/>
              </a:rPr>
              <a:t>Six-Year Review (SYR)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D5EDF4-F1C0-EB05-E905-E68E715B07F7}"/>
              </a:ext>
            </a:extLst>
          </p:cNvPr>
          <p:cNvSpPr txBox="1"/>
          <p:nvPr/>
        </p:nvSpPr>
        <p:spPr>
          <a:xfrm>
            <a:off x="6629398" y="1642268"/>
            <a:ext cx="2568390" cy="47548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25F79-6E8B-07D3-A21F-3C3D39E68F7F}"/>
              </a:ext>
            </a:extLst>
          </p:cNvPr>
          <p:cNvSpPr txBox="1"/>
          <p:nvPr/>
        </p:nvSpPr>
        <p:spPr>
          <a:xfrm>
            <a:off x="599756" y="3125015"/>
            <a:ext cx="2555825" cy="3031599"/>
          </a:xfrm>
          <a:prstGeom prst="rect">
            <a:avLst/>
          </a:prstGeom>
          <a:solidFill>
            <a:srgbClr val="FCFCC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and collect monitoring data for up to 30 unregulated contaminants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6"/>
              </a:rPr>
              <a:t>Draft/Final/Monitoring Results</a:t>
            </a:r>
          </a:p>
          <a:p>
            <a:pPr algn="ctr"/>
            <a:r>
              <a:rPr lang="en-US" b="1" dirty="0">
                <a:hlinkClick r:id="rId6"/>
              </a:rPr>
              <a:t>Unregulated Contaminant Monitoring Rule (UCMR)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E6A31-A189-0783-29B7-7280383EFE17}"/>
              </a:ext>
            </a:extLst>
          </p:cNvPr>
          <p:cNvSpPr txBox="1"/>
          <p:nvPr/>
        </p:nvSpPr>
        <p:spPr>
          <a:xfrm>
            <a:off x="6799733" y="2445074"/>
            <a:ext cx="2223247" cy="2200602"/>
          </a:xfrm>
          <a:prstGeom prst="rect">
            <a:avLst/>
          </a:prstGeom>
          <a:solidFill>
            <a:srgbClr val="FBEFF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or revise the drinking water standard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7"/>
              </a:rPr>
              <a:t>Proposed/Final</a:t>
            </a:r>
          </a:p>
          <a:p>
            <a:pPr algn="ctr"/>
            <a:r>
              <a:rPr lang="en-US" b="1" dirty="0">
                <a:hlinkClick r:id="rId7"/>
              </a:rPr>
              <a:t>Regulation Development</a:t>
            </a:r>
          </a:p>
          <a:p>
            <a:pPr algn="ctr"/>
            <a:r>
              <a:rPr lang="en-US" b="1" dirty="0">
                <a:hlinkClick r:id="rId7"/>
              </a:rPr>
              <a:t>(NPDWR)</a:t>
            </a:r>
            <a:endParaRPr lang="en-US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14E6686-37F7-7789-15A7-F5F80549F8F5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3146612" y="1427513"/>
            <a:ext cx="1725707" cy="3165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1DAF537-182B-8466-BFFB-A5F66B7B3D08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3155581" y="4221682"/>
            <a:ext cx="1716738" cy="4191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91B2BFE-58F1-CDAE-C2AD-ECEDF9F3AED8}"/>
              </a:ext>
            </a:extLst>
          </p:cNvPr>
          <p:cNvCxnSpPr>
            <a:cxnSpLocks/>
          </p:cNvCxnSpPr>
          <p:nvPr/>
        </p:nvCxnSpPr>
        <p:spPr>
          <a:xfrm rot="10800000">
            <a:off x="9041592" y="3188354"/>
            <a:ext cx="1612950" cy="743695"/>
          </a:xfrm>
          <a:prstGeom prst="bentConnector3">
            <a:avLst>
              <a:gd name="adj1" fmla="val -1133"/>
            </a:avLst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CD7C1BB1-F248-2BF8-D72B-65F83B49D8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535" y="214330"/>
            <a:ext cx="475122" cy="4751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4467E1-0E34-3EB4-A057-16B9D8135200}"/>
              </a:ext>
            </a:extLst>
          </p:cNvPr>
          <p:cNvSpPr txBox="1"/>
          <p:nvPr/>
        </p:nvSpPr>
        <p:spPr>
          <a:xfrm>
            <a:off x="10080801" y="201291"/>
            <a:ext cx="206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Opportunity for Public Review and Comment</a:t>
            </a:r>
          </a:p>
        </p:txBody>
      </p:sp>
      <p:pic>
        <p:nvPicPr>
          <p:cNvPr id="34" name="Graphic 33" descr="Clipboard Partially Checked outline">
            <a:extLst>
              <a:ext uri="{FF2B5EF4-FFF2-40B4-BE49-F238E27FC236}">
                <a16:creationId xmlns:a16="http://schemas.microsoft.com/office/drawing/2014/main" id="{43CA8799-CCB5-2B5C-705C-B6E11BE5B5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0837" y="765102"/>
            <a:ext cx="430313" cy="4303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B0A9B12-1956-175E-E526-9807AF68FFCD}"/>
              </a:ext>
            </a:extLst>
          </p:cNvPr>
          <p:cNvSpPr txBox="1"/>
          <p:nvPr/>
        </p:nvSpPr>
        <p:spPr>
          <a:xfrm>
            <a:off x="10116657" y="724511"/>
            <a:ext cx="206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Needs Assessment</a:t>
            </a:r>
          </a:p>
        </p:txBody>
      </p:sp>
      <p:pic>
        <p:nvPicPr>
          <p:cNvPr id="42" name="Graphic 41" descr="Clipboard Partially Checked outline">
            <a:extLst>
              <a:ext uri="{FF2B5EF4-FFF2-40B4-BE49-F238E27FC236}">
                <a16:creationId xmlns:a16="http://schemas.microsoft.com/office/drawing/2014/main" id="{4B95EE73-BF7B-C477-981E-84B055913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352" y="3598499"/>
            <a:ext cx="316002" cy="316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B240F62-1E52-997F-FD11-C8A6ED3950E8}"/>
              </a:ext>
            </a:extLst>
          </p:cNvPr>
          <p:cNvCxnSpPr>
            <a:cxnSpLocks/>
          </p:cNvCxnSpPr>
          <p:nvPr/>
        </p:nvCxnSpPr>
        <p:spPr>
          <a:xfrm>
            <a:off x="5307106" y="4244278"/>
            <a:ext cx="0" cy="634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10BAEFF-41E2-7A58-A653-A9766F2D0467}"/>
              </a:ext>
            </a:extLst>
          </p:cNvPr>
          <p:cNvSpPr txBox="1"/>
          <p:nvPr/>
        </p:nvSpPr>
        <p:spPr>
          <a:xfrm>
            <a:off x="3908615" y="4903182"/>
            <a:ext cx="2447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decision is not to regulate, then no further action required.</a:t>
            </a:r>
          </a:p>
          <a:p>
            <a:pPr algn="ctr"/>
            <a:endParaRPr lang="en-US" sz="800" i="1" dirty="0"/>
          </a:p>
          <a:p>
            <a:pPr algn="ctr"/>
            <a:r>
              <a:rPr lang="en-US" sz="1600" i="1" dirty="0"/>
              <a:t>May develop health advisory (HA).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2BCC18-BD05-F067-9B4E-8A343AD3C4F1}"/>
              </a:ext>
            </a:extLst>
          </p:cNvPr>
          <p:cNvSpPr txBox="1"/>
          <p:nvPr/>
        </p:nvSpPr>
        <p:spPr>
          <a:xfrm>
            <a:off x="6082541" y="2540203"/>
            <a:ext cx="6499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If 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9F0CB6-C451-B95F-0933-D3E0002DC9C7}"/>
              </a:ext>
            </a:extLst>
          </p:cNvPr>
          <p:cNvCxnSpPr>
            <a:cxnSpLocks/>
          </p:cNvCxnSpPr>
          <p:nvPr/>
        </p:nvCxnSpPr>
        <p:spPr>
          <a:xfrm>
            <a:off x="6051176" y="2867324"/>
            <a:ext cx="74855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A12AEB-76D7-808E-A9D4-8E648C972ED4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1868700" y="2527814"/>
            <a:ext cx="8969" cy="5972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63D9D9B3-60FF-A97A-B0B2-9B115652EED2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8430080" y="4126953"/>
            <a:ext cx="594116" cy="16315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45CAF87-B8CA-1CA9-8F59-9B10B997F736}"/>
              </a:ext>
            </a:extLst>
          </p:cNvPr>
          <p:cNvSpPr txBox="1"/>
          <p:nvPr/>
        </p:nvSpPr>
        <p:spPr>
          <a:xfrm>
            <a:off x="9572058" y="2858873"/>
            <a:ext cx="751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4AD1E0-0324-A335-53DA-1114AA6AD57A}"/>
              </a:ext>
            </a:extLst>
          </p:cNvPr>
          <p:cNvSpPr txBox="1"/>
          <p:nvPr/>
        </p:nvSpPr>
        <p:spPr>
          <a:xfrm>
            <a:off x="817802" y="2670991"/>
            <a:ext cx="233224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Final CCL list to draft UCMR</a:t>
            </a:r>
          </a:p>
        </p:txBody>
      </p:sp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3B918E8F-EDF1-BA7A-804A-BED95A4636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569" y="3932049"/>
            <a:ext cx="415499" cy="41549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CF708030-E031-66F9-497F-BF2B7EFF8304}"/>
              </a:ext>
            </a:extLst>
          </p:cNvPr>
          <p:cNvSpPr txBox="1"/>
          <p:nvPr/>
        </p:nvSpPr>
        <p:spPr>
          <a:xfrm>
            <a:off x="6069787" y="2891300"/>
            <a:ext cx="71133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24 months </a:t>
            </a:r>
            <a:r>
              <a:rPr lang="en-US" sz="1000" i="1" dirty="0"/>
              <a:t>to develop proposed reg.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92AF51-DECE-39CC-D2E3-F440BB52F504}"/>
              </a:ext>
            </a:extLst>
          </p:cNvPr>
          <p:cNvSpPr txBox="1"/>
          <p:nvPr/>
        </p:nvSpPr>
        <p:spPr>
          <a:xfrm>
            <a:off x="6846790" y="4672527"/>
            <a:ext cx="10533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18 months </a:t>
            </a:r>
            <a:r>
              <a:rPr lang="en-US" sz="1000" i="1" dirty="0"/>
              <a:t>from proposed NPDWR to final NPDWR rule.</a:t>
            </a:r>
          </a:p>
          <a:p>
            <a:pPr algn="ctr"/>
            <a:r>
              <a:rPr lang="en-US" sz="1000" i="1" dirty="0"/>
              <a:t>Can request extension to the deadline.</a:t>
            </a:r>
          </a:p>
        </p:txBody>
      </p:sp>
      <p:pic>
        <p:nvPicPr>
          <p:cNvPr id="94" name="Graphic 93" descr="Clipboard Partially Checked outline">
            <a:extLst>
              <a:ext uri="{FF2B5EF4-FFF2-40B4-BE49-F238E27FC236}">
                <a16:creationId xmlns:a16="http://schemas.microsoft.com/office/drawing/2014/main" id="{33A7405D-54B5-44DE-3664-0B1BBA7747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3252" y="1624991"/>
            <a:ext cx="316002" cy="316002"/>
          </a:xfrm>
          <a:prstGeom prst="rect">
            <a:avLst/>
          </a:prstGeom>
        </p:spPr>
      </p:pic>
      <p:pic>
        <p:nvPicPr>
          <p:cNvPr id="95" name="Graphic 94" descr="Man with solid fill">
            <a:extLst>
              <a:ext uri="{FF2B5EF4-FFF2-40B4-BE49-F238E27FC236}">
                <a16:creationId xmlns:a16="http://schemas.microsoft.com/office/drawing/2014/main" id="{38F877FD-04A3-CA97-1A8B-86C9F73A74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3504" y="1957408"/>
            <a:ext cx="415499" cy="415499"/>
          </a:xfrm>
          <a:prstGeom prst="rect">
            <a:avLst/>
          </a:prstGeom>
        </p:spPr>
      </p:pic>
      <p:pic>
        <p:nvPicPr>
          <p:cNvPr id="96" name="Graphic 95" descr="Man with solid fill">
            <a:extLst>
              <a:ext uri="{FF2B5EF4-FFF2-40B4-BE49-F238E27FC236}">
                <a16:creationId xmlns:a16="http://schemas.microsoft.com/office/drawing/2014/main" id="{7888EB02-6093-DAEC-2643-F32F15A858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7754" y="5877186"/>
            <a:ext cx="415499" cy="415499"/>
          </a:xfrm>
          <a:prstGeom prst="rect">
            <a:avLst/>
          </a:prstGeom>
        </p:spPr>
      </p:pic>
      <p:pic>
        <p:nvPicPr>
          <p:cNvPr id="98" name="Graphic 97" descr="Man with solid fill">
            <a:extLst>
              <a:ext uri="{FF2B5EF4-FFF2-40B4-BE49-F238E27FC236}">
                <a16:creationId xmlns:a16="http://schemas.microsoft.com/office/drawing/2014/main" id="{694B1D7D-260A-2658-61B7-9116A870E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3679" y="4354682"/>
            <a:ext cx="415499" cy="41549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AF87B8C-09F0-56AC-6ABB-02C1BCC05320}"/>
              </a:ext>
            </a:extLst>
          </p:cNvPr>
          <p:cNvSpPr txBox="1"/>
          <p:nvPr/>
        </p:nvSpPr>
        <p:spPr>
          <a:xfrm>
            <a:off x="4015853" y="205254"/>
            <a:ext cx="52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Flow of SDWA Regulatory Processes</a:t>
            </a:r>
          </a:p>
        </p:txBody>
      </p:sp>
      <p:pic>
        <p:nvPicPr>
          <p:cNvPr id="102" name="Graphic 101" descr="Clipboard Partially Checked outline">
            <a:extLst>
              <a:ext uri="{FF2B5EF4-FFF2-40B4-BE49-F238E27FC236}">
                <a16:creationId xmlns:a16="http://schemas.microsoft.com/office/drawing/2014/main" id="{D0715D4D-AD64-D932-FE69-08C9203C65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756" y="2666879"/>
            <a:ext cx="316002" cy="316002"/>
          </a:xfrm>
          <a:prstGeom prst="rect">
            <a:avLst/>
          </a:prstGeom>
        </p:spPr>
      </p:pic>
      <p:pic>
        <p:nvPicPr>
          <p:cNvPr id="103" name="Graphic 102" descr="Clipboard Partially Checked outline">
            <a:extLst>
              <a:ext uri="{FF2B5EF4-FFF2-40B4-BE49-F238E27FC236}">
                <a16:creationId xmlns:a16="http://schemas.microsoft.com/office/drawing/2014/main" id="{C1CEE2F0-32CD-D6A6-2BC4-39C0413DEE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5695" y="5294202"/>
            <a:ext cx="316002" cy="316002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0742A84-BFA9-423B-9438-CECF43F5DC42}"/>
              </a:ext>
            </a:extLst>
          </p:cNvPr>
          <p:cNvCxnSpPr>
            <a:cxnSpLocks/>
            <a:stCxn id="5" idx="1"/>
            <a:endCxn id="2" idx="1"/>
          </p:cNvCxnSpPr>
          <p:nvPr/>
        </p:nvCxnSpPr>
        <p:spPr>
          <a:xfrm rot="10800000">
            <a:off x="590788" y="1427513"/>
            <a:ext cx="8969" cy="3213302"/>
          </a:xfrm>
          <a:prstGeom prst="bentConnector3">
            <a:avLst>
              <a:gd name="adj1" fmla="val 2648779"/>
            </a:avLst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E924D9A-BBDF-B62F-7204-8998A4B13E0B}"/>
              </a:ext>
            </a:extLst>
          </p:cNvPr>
          <p:cNvSpPr txBox="1"/>
          <p:nvPr/>
        </p:nvSpPr>
        <p:spPr>
          <a:xfrm>
            <a:off x="3505196" y="1075735"/>
            <a:ext cx="9336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Final CCL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92F3F0-E714-E4CD-76FF-7E6AD4D6DB61}"/>
              </a:ext>
            </a:extLst>
          </p:cNvPr>
          <p:cNvSpPr txBox="1"/>
          <p:nvPr/>
        </p:nvSpPr>
        <p:spPr>
          <a:xfrm>
            <a:off x="3190916" y="4327738"/>
            <a:ext cx="16709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Monitoring 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285C6A-ECFD-C936-09DD-D6D4A4E443B3}"/>
              </a:ext>
            </a:extLst>
          </p:cNvPr>
          <p:cNvCxnSpPr/>
          <p:nvPr/>
        </p:nvCxnSpPr>
        <p:spPr>
          <a:xfrm>
            <a:off x="295835" y="6602472"/>
            <a:ext cx="1155550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2E2FD6-E0BB-6759-3751-209B93D4B0FB}"/>
              </a:ext>
            </a:extLst>
          </p:cNvPr>
          <p:cNvSpPr txBox="1"/>
          <p:nvPr/>
        </p:nvSpPr>
        <p:spPr>
          <a:xfrm>
            <a:off x="295834" y="6618888"/>
            <a:ext cx="11555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At each stage, need increased specificity and confidence, using the best supporting data available (e.g. toxicity, health and occurrence).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5C751-7D5C-262F-43CA-354AEB8AF0DF}"/>
              </a:ext>
            </a:extLst>
          </p:cNvPr>
          <p:cNvSpPr txBox="1"/>
          <p:nvPr/>
        </p:nvSpPr>
        <p:spPr>
          <a:xfrm>
            <a:off x="9572058" y="1343528"/>
            <a:ext cx="2330816" cy="1415772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12"/>
              </a:rPr>
              <a:t>Safe Drinking Water Information System (SDWIS)</a:t>
            </a:r>
          </a:p>
          <a:p>
            <a:r>
              <a:rPr lang="en-US" sz="1200" dirty="0"/>
              <a:t>Reports </a:t>
            </a:r>
            <a:r>
              <a:rPr lang="en-US" sz="1400" dirty="0">
                <a:hlinkClick r:id="rId13"/>
              </a:rPr>
              <a:t>violations</a:t>
            </a:r>
            <a:r>
              <a:rPr lang="en-US" sz="1200" dirty="0"/>
              <a:t>, </a:t>
            </a:r>
            <a:r>
              <a:rPr lang="en-US" sz="1200" dirty="0">
                <a:hlinkClick r:id="rId14"/>
              </a:rPr>
              <a:t>treatment</a:t>
            </a:r>
            <a:r>
              <a:rPr lang="en-US" sz="1200" dirty="0"/>
              <a:t>, </a:t>
            </a:r>
            <a:r>
              <a:rPr lang="en-US" sz="1200" dirty="0">
                <a:hlinkClick r:id="rId15"/>
              </a:rPr>
              <a:t>geographic area</a:t>
            </a:r>
            <a:r>
              <a:rPr lang="en-US" sz="1200" dirty="0"/>
              <a:t>, </a:t>
            </a:r>
            <a:r>
              <a:rPr lang="en-US" sz="1200" dirty="0">
                <a:hlinkClick r:id="rId16"/>
              </a:rPr>
              <a:t>water system info (size/source)</a:t>
            </a:r>
            <a:r>
              <a:rPr lang="en-US" sz="1200" dirty="0"/>
              <a:t>, </a:t>
            </a:r>
            <a:r>
              <a:rPr lang="en-US" sz="1200" dirty="0">
                <a:hlinkClick r:id="rId17"/>
              </a:rPr>
              <a:t>water system facility info (seller/buyer)</a:t>
            </a:r>
            <a:r>
              <a:rPr lang="en-US" sz="1200" dirty="0"/>
              <a:t>, and more…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2F387-C23D-DE10-3E1F-E1011D11EE63}"/>
              </a:ext>
            </a:extLst>
          </p:cNvPr>
          <p:cNvSpPr txBox="1"/>
          <p:nvPr/>
        </p:nvSpPr>
        <p:spPr>
          <a:xfrm>
            <a:off x="5132296" y="542019"/>
            <a:ext cx="265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1432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E7A5A85-3C20-E538-E42F-BCB3C03BD669}"/>
              </a:ext>
            </a:extLst>
          </p:cNvPr>
          <p:cNvSpPr txBox="1"/>
          <p:nvPr/>
        </p:nvSpPr>
        <p:spPr>
          <a:xfrm>
            <a:off x="197225" y="89644"/>
            <a:ext cx="3151084" cy="6311153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34ED6-D052-3DB7-CC32-E9331AB3F66D}"/>
              </a:ext>
            </a:extLst>
          </p:cNvPr>
          <p:cNvSpPr txBox="1"/>
          <p:nvPr/>
        </p:nvSpPr>
        <p:spPr>
          <a:xfrm>
            <a:off x="590787" y="327212"/>
            <a:ext cx="2555825" cy="2200602"/>
          </a:xfrm>
          <a:prstGeom prst="rect">
            <a:avLst/>
          </a:prstGeom>
          <a:solidFill>
            <a:srgbClr val="E7F7FD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unregulated contaminants </a:t>
            </a:r>
            <a:br>
              <a:rPr lang="en-US" dirty="0"/>
            </a:br>
            <a:r>
              <a:rPr lang="en-US" dirty="0"/>
              <a:t>every 5 years</a:t>
            </a:r>
          </a:p>
          <a:p>
            <a:pPr algn="ctr"/>
            <a:endParaRPr lang="en-US" sz="1100" dirty="0"/>
          </a:p>
          <a:p>
            <a:pPr algn="ctr"/>
            <a:r>
              <a:rPr lang="en-US" b="1" dirty="0">
                <a:hlinkClick r:id="rId3"/>
              </a:rPr>
              <a:t>Draft/Final</a:t>
            </a:r>
          </a:p>
          <a:p>
            <a:pPr algn="ctr"/>
            <a:r>
              <a:rPr lang="en-US" b="1" dirty="0">
                <a:hlinkClick r:id="rId3"/>
              </a:rPr>
              <a:t>Contaminant Candidate List </a:t>
            </a:r>
          </a:p>
          <a:p>
            <a:pPr algn="ctr"/>
            <a:r>
              <a:rPr lang="en-US" b="1" dirty="0">
                <a:hlinkClick r:id="rId3"/>
              </a:rPr>
              <a:t>(CCL)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732293-F629-73E0-03C1-E05329B5766A}"/>
              </a:ext>
            </a:extLst>
          </p:cNvPr>
          <p:cNvSpPr txBox="1"/>
          <p:nvPr/>
        </p:nvSpPr>
        <p:spPr>
          <a:xfrm>
            <a:off x="3505196" y="1129550"/>
            <a:ext cx="2958358" cy="5271247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F56D-10CE-3E83-334B-810C1A6145EA}"/>
              </a:ext>
            </a:extLst>
          </p:cNvPr>
          <p:cNvSpPr txBox="1"/>
          <p:nvPr/>
        </p:nvSpPr>
        <p:spPr>
          <a:xfrm>
            <a:off x="3693462" y="1744081"/>
            <a:ext cx="2357714" cy="2477601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 whether at least 5 need a drinking water standard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4"/>
              </a:rPr>
              <a:t>Prelim/Final</a:t>
            </a:r>
          </a:p>
          <a:p>
            <a:pPr algn="ctr"/>
            <a:r>
              <a:rPr lang="en-US" b="1" dirty="0">
                <a:hlinkClick r:id="rId4"/>
              </a:rPr>
              <a:t>Regulatory Determinations</a:t>
            </a:r>
          </a:p>
          <a:p>
            <a:pPr algn="ctr"/>
            <a:r>
              <a:rPr lang="en-US" b="1" dirty="0">
                <a:hlinkClick r:id="rId4"/>
              </a:rPr>
              <a:t>(</a:t>
            </a:r>
            <a:r>
              <a:rPr lang="en-US" b="1" dirty="0" err="1">
                <a:hlinkClick r:id="rId4"/>
              </a:rPr>
              <a:t>RegDet</a:t>
            </a:r>
            <a:r>
              <a:rPr lang="en-US" b="1" dirty="0">
                <a:hlinkClick r:id="rId4"/>
              </a:rPr>
              <a:t>)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8C2D63-EAE8-7966-0AE6-ABC67923050E}"/>
              </a:ext>
            </a:extLst>
          </p:cNvPr>
          <p:cNvSpPr txBox="1"/>
          <p:nvPr/>
        </p:nvSpPr>
        <p:spPr>
          <a:xfrm>
            <a:off x="9350185" y="2095438"/>
            <a:ext cx="2644590" cy="42976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F9CA1-C0F0-5494-5C0B-4AFBAB32BD07}"/>
              </a:ext>
            </a:extLst>
          </p:cNvPr>
          <p:cNvSpPr txBox="1"/>
          <p:nvPr/>
        </p:nvSpPr>
        <p:spPr>
          <a:xfrm>
            <a:off x="9542919" y="3974777"/>
            <a:ext cx="2223247" cy="19236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 and decide whether to revise the standard</a:t>
            </a:r>
            <a:br>
              <a:rPr lang="en-US" dirty="0"/>
            </a:br>
            <a:r>
              <a:rPr lang="en-US" dirty="0"/>
              <a:t>every 6 years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5"/>
              </a:rPr>
              <a:t>Six-Year Review (SYR)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DCF9D6-03EB-6EA2-7F2D-AFBDF272D96E}"/>
              </a:ext>
            </a:extLst>
          </p:cNvPr>
          <p:cNvSpPr txBox="1"/>
          <p:nvPr/>
        </p:nvSpPr>
        <p:spPr>
          <a:xfrm>
            <a:off x="6629398" y="1642268"/>
            <a:ext cx="2568390" cy="47548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B4A6E-C8E1-62E8-B303-14556190C705}"/>
              </a:ext>
            </a:extLst>
          </p:cNvPr>
          <p:cNvSpPr txBox="1"/>
          <p:nvPr/>
        </p:nvSpPr>
        <p:spPr>
          <a:xfrm>
            <a:off x="599756" y="3125015"/>
            <a:ext cx="2555825" cy="3031599"/>
          </a:xfrm>
          <a:prstGeom prst="rect">
            <a:avLst/>
          </a:prstGeom>
          <a:solidFill>
            <a:srgbClr val="FCFCC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and collect monitoring data for up to 30 unregulated contaminants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6"/>
              </a:rPr>
              <a:t>Draft/Final/Monitoring Results</a:t>
            </a:r>
          </a:p>
          <a:p>
            <a:pPr algn="ctr"/>
            <a:r>
              <a:rPr lang="en-US" b="1" dirty="0">
                <a:hlinkClick r:id="rId6"/>
              </a:rPr>
              <a:t>Unregulated Contaminant Monitoring Rule (UCMR)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23D65-E017-A706-3A0C-152A5245591B}"/>
              </a:ext>
            </a:extLst>
          </p:cNvPr>
          <p:cNvSpPr txBox="1"/>
          <p:nvPr/>
        </p:nvSpPr>
        <p:spPr>
          <a:xfrm>
            <a:off x="6799733" y="2445074"/>
            <a:ext cx="2223247" cy="2200602"/>
          </a:xfrm>
          <a:prstGeom prst="rect">
            <a:avLst/>
          </a:prstGeom>
          <a:solidFill>
            <a:srgbClr val="FBEFF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or revise the drinking water standard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7"/>
              </a:rPr>
              <a:t>Proposed/Final</a:t>
            </a:r>
          </a:p>
          <a:p>
            <a:pPr algn="ctr"/>
            <a:r>
              <a:rPr lang="en-US" b="1" dirty="0">
                <a:hlinkClick r:id="rId7"/>
              </a:rPr>
              <a:t>Regulation Development</a:t>
            </a:r>
          </a:p>
          <a:p>
            <a:pPr algn="ctr"/>
            <a:r>
              <a:rPr lang="en-US" b="1" dirty="0">
                <a:hlinkClick r:id="rId7"/>
              </a:rPr>
              <a:t>(NPDWR)</a:t>
            </a:r>
            <a:endParaRPr lang="en-US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50FEABC-7066-9745-3AD7-8DE1C6ECA75D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3146612" y="1427513"/>
            <a:ext cx="1725707" cy="3165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3DBB93A-3F1E-A811-0CD1-712BD22E7D9A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3155581" y="4221682"/>
            <a:ext cx="1716738" cy="4191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2F56D02-6A95-D395-5AC2-021B1AC65BEB}"/>
              </a:ext>
            </a:extLst>
          </p:cNvPr>
          <p:cNvCxnSpPr>
            <a:cxnSpLocks/>
          </p:cNvCxnSpPr>
          <p:nvPr/>
        </p:nvCxnSpPr>
        <p:spPr>
          <a:xfrm rot="10800000">
            <a:off x="9041592" y="3188354"/>
            <a:ext cx="1612950" cy="743695"/>
          </a:xfrm>
          <a:prstGeom prst="bentConnector3">
            <a:avLst>
              <a:gd name="adj1" fmla="val -1133"/>
            </a:avLst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7DB5E8AC-CEA3-8CAB-E21F-A7A278E879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535" y="214330"/>
            <a:ext cx="475122" cy="4751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D9BEF5F-929E-5E76-A236-7671766E8E28}"/>
              </a:ext>
            </a:extLst>
          </p:cNvPr>
          <p:cNvSpPr txBox="1"/>
          <p:nvPr/>
        </p:nvSpPr>
        <p:spPr>
          <a:xfrm>
            <a:off x="10080801" y="201291"/>
            <a:ext cx="206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Opportunity for Public Review and Comment</a:t>
            </a:r>
          </a:p>
        </p:txBody>
      </p:sp>
      <p:pic>
        <p:nvPicPr>
          <p:cNvPr id="34" name="Graphic 33" descr="Clipboard Partially Checked outline">
            <a:extLst>
              <a:ext uri="{FF2B5EF4-FFF2-40B4-BE49-F238E27FC236}">
                <a16:creationId xmlns:a16="http://schemas.microsoft.com/office/drawing/2014/main" id="{736BC8F4-C0F4-AE12-4AFE-C0F493D0D8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0837" y="765102"/>
            <a:ext cx="430313" cy="4303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F6CAEF1-5B79-03F7-5FD0-81446B419405}"/>
              </a:ext>
            </a:extLst>
          </p:cNvPr>
          <p:cNvSpPr txBox="1"/>
          <p:nvPr/>
        </p:nvSpPr>
        <p:spPr>
          <a:xfrm>
            <a:off x="10116657" y="724511"/>
            <a:ext cx="206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Needs Assessment</a:t>
            </a:r>
          </a:p>
        </p:txBody>
      </p:sp>
      <p:pic>
        <p:nvPicPr>
          <p:cNvPr id="42" name="Graphic 41" descr="Clipboard Partially Checked outline">
            <a:extLst>
              <a:ext uri="{FF2B5EF4-FFF2-40B4-BE49-F238E27FC236}">
                <a16:creationId xmlns:a16="http://schemas.microsoft.com/office/drawing/2014/main" id="{0876AB9E-DF95-A080-B404-173BB1CF91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352" y="3598499"/>
            <a:ext cx="316002" cy="316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174F03E-08A9-8FC5-0B9F-8328090EA36F}"/>
              </a:ext>
            </a:extLst>
          </p:cNvPr>
          <p:cNvCxnSpPr>
            <a:cxnSpLocks/>
          </p:cNvCxnSpPr>
          <p:nvPr/>
        </p:nvCxnSpPr>
        <p:spPr>
          <a:xfrm>
            <a:off x="5307106" y="4244278"/>
            <a:ext cx="0" cy="634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823FA1F-437D-F77D-AA9F-E140D0F41C5C}"/>
              </a:ext>
            </a:extLst>
          </p:cNvPr>
          <p:cNvSpPr txBox="1"/>
          <p:nvPr/>
        </p:nvSpPr>
        <p:spPr>
          <a:xfrm>
            <a:off x="3908615" y="4903182"/>
            <a:ext cx="2447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decision is not to regulate, then no further action required.</a:t>
            </a:r>
          </a:p>
          <a:p>
            <a:pPr algn="ctr"/>
            <a:endParaRPr lang="en-US" sz="800" i="1" dirty="0"/>
          </a:p>
          <a:p>
            <a:pPr algn="ctr"/>
            <a:r>
              <a:rPr lang="en-US" sz="1600" i="1" dirty="0"/>
              <a:t>May develop health advisory (HA).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44C534-3C7E-1C1B-88A4-E12C75C573ED}"/>
              </a:ext>
            </a:extLst>
          </p:cNvPr>
          <p:cNvSpPr txBox="1"/>
          <p:nvPr/>
        </p:nvSpPr>
        <p:spPr>
          <a:xfrm>
            <a:off x="6082541" y="2540203"/>
            <a:ext cx="6499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If 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010480C-5909-BF00-2943-C43C468671F4}"/>
              </a:ext>
            </a:extLst>
          </p:cNvPr>
          <p:cNvCxnSpPr>
            <a:cxnSpLocks/>
          </p:cNvCxnSpPr>
          <p:nvPr/>
        </p:nvCxnSpPr>
        <p:spPr>
          <a:xfrm>
            <a:off x="6051176" y="2867324"/>
            <a:ext cx="74855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A0AB85B-82DE-5A50-B10E-83B9DA8C952A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1868700" y="2527814"/>
            <a:ext cx="8969" cy="5972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D718B9F-D98F-A315-AE34-25E42499566C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8430080" y="4126953"/>
            <a:ext cx="594116" cy="16315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5FB07CB-A5BA-F625-756B-8226167E9ACA}"/>
              </a:ext>
            </a:extLst>
          </p:cNvPr>
          <p:cNvSpPr txBox="1"/>
          <p:nvPr/>
        </p:nvSpPr>
        <p:spPr>
          <a:xfrm>
            <a:off x="9572058" y="2858873"/>
            <a:ext cx="751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F1108A-5A97-C0FF-3A5D-D11EF83353F7}"/>
              </a:ext>
            </a:extLst>
          </p:cNvPr>
          <p:cNvSpPr txBox="1"/>
          <p:nvPr/>
        </p:nvSpPr>
        <p:spPr>
          <a:xfrm>
            <a:off x="817802" y="2670991"/>
            <a:ext cx="233224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Final CCL list to draft UCMR</a:t>
            </a:r>
          </a:p>
        </p:txBody>
      </p:sp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0B08A308-9B5F-3544-5DE9-9BB04E7D45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569" y="3932049"/>
            <a:ext cx="415499" cy="41549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0C48EB5-3DC7-5B19-9709-ABB16D0CC006}"/>
              </a:ext>
            </a:extLst>
          </p:cNvPr>
          <p:cNvSpPr txBox="1"/>
          <p:nvPr/>
        </p:nvSpPr>
        <p:spPr>
          <a:xfrm>
            <a:off x="6069787" y="2891300"/>
            <a:ext cx="71133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24 months </a:t>
            </a:r>
            <a:r>
              <a:rPr lang="en-US" sz="1000" i="1" dirty="0"/>
              <a:t>to develop proposed reg.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D25979-3472-AB1F-4767-D0210A3A5ECD}"/>
              </a:ext>
            </a:extLst>
          </p:cNvPr>
          <p:cNvSpPr txBox="1"/>
          <p:nvPr/>
        </p:nvSpPr>
        <p:spPr>
          <a:xfrm>
            <a:off x="6846790" y="4672527"/>
            <a:ext cx="10533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18 months </a:t>
            </a:r>
            <a:r>
              <a:rPr lang="en-US" sz="1000" i="1" dirty="0"/>
              <a:t>from proposed NPDWR to final NPDWR rule.</a:t>
            </a:r>
          </a:p>
          <a:p>
            <a:pPr algn="ctr"/>
            <a:r>
              <a:rPr lang="en-US" sz="1000" i="1" dirty="0"/>
              <a:t>Can request extension to the deadline.</a:t>
            </a:r>
          </a:p>
        </p:txBody>
      </p:sp>
      <p:pic>
        <p:nvPicPr>
          <p:cNvPr id="94" name="Graphic 93" descr="Clipboard Partially Checked outline">
            <a:extLst>
              <a:ext uri="{FF2B5EF4-FFF2-40B4-BE49-F238E27FC236}">
                <a16:creationId xmlns:a16="http://schemas.microsoft.com/office/drawing/2014/main" id="{2465EB48-4B75-436A-9BD7-634E12173C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3252" y="1624991"/>
            <a:ext cx="316002" cy="316002"/>
          </a:xfrm>
          <a:prstGeom prst="rect">
            <a:avLst/>
          </a:prstGeom>
        </p:spPr>
      </p:pic>
      <p:pic>
        <p:nvPicPr>
          <p:cNvPr id="95" name="Graphic 94" descr="Man with solid fill">
            <a:extLst>
              <a:ext uri="{FF2B5EF4-FFF2-40B4-BE49-F238E27FC236}">
                <a16:creationId xmlns:a16="http://schemas.microsoft.com/office/drawing/2014/main" id="{887784AF-EC50-D945-BCDB-0D809D3424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3504" y="1957408"/>
            <a:ext cx="415499" cy="415499"/>
          </a:xfrm>
          <a:prstGeom prst="rect">
            <a:avLst/>
          </a:prstGeom>
        </p:spPr>
      </p:pic>
      <p:pic>
        <p:nvPicPr>
          <p:cNvPr id="96" name="Graphic 95" descr="Man with solid fill">
            <a:extLst>
              <a:ext uri="{FF2B5EF4-FFF2-40B4-BE49-F238E27FC236}">
                <a16:creationId xmlns:a16="http://schemas.microsoft.com/office/drawing/2014/main" id="{C6B53CB4-2970-6675-5481-25FFCD2416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7754" y="5877186"/>
            <a:ext cx="415499" cy="415499"/>
          </a:xfrm>
          <a:prstGeom prst="rect">
            <a:avLst/>
          </a:prstGeom>
        </p:spPr>
      </p:pic>
      <p:pic>
        <p:nvPicPr>
          <p:cNvPr id="98" name="Graphic 97" descr="Man with solid fill">
            <a:extLst>
              <a:ext uri="{FF2B5EF4-FFF2-40B4-BE49-F238E27FC236}">
                <a16:creationId xmlns:a16="http://schemas.microsoft.com/office/drawing/2014/main" id="{F1548DB5-FDD3-6873-9376-3A6074B980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3679" y="4354682"/>
            <a:ext cx="415499" cy="41549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A203AA2-20E1-3B37-A817-56A18D664851}"/>
              </a:ext>
            </a:extLst>
          </p:cNvPr>
          <p:cNvSpPr txBox="1"/>
          <p:nvPr/>
        </p:nvSpPr>
        <p:spPr>
          <a:xfrm>
            <a:off x="4015853" y="205254"/>
            <a:ext cx="52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Flow of SDWA Regulatory Processes</a:t>
            </a:r>
          </a:p>
        </p:txBody>
      </p:sp>
      <p:pic>
        <p:nvPicPr>
          <p:cNvPr id="102" name="Graphic 101" descr="Clipboard Partially Checked outline">
            <a:extLst>
              <a:ext uri="{FF2B5EF4-FFF2-40B4-BE49-F238E27FC236}">
                <a16:creationId xmlns:a16="http://schemas.microsoft.com/office/drawing/2014/main" id="{4709FEFA-1099-5F1F-2CDF-68D67823DB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756" y="2666879"/>
            <a:ext cx="316002" cy="316002"/>
          </a:xfrm>
          <a:prstGeom prst="rect">
            <a:avLst/>
          </a:prstGeom>
        </p:spPr>
      </p:pic>
      <p:pic>
        <p:nvPicPr>
          <p:cNvPr id="103" name="Graphic 102" descr="Clipboard Partially Checked outline">
            <a:extLst>
              <a:ext uri="{FF2B5EF4-FFF2-40B4-BE49-F238E27FC236}">
                <a16:creationId xmlns:a16="http://schemas.microsoft.com/office/drawing/2014/main" id="{4102985C-BD61-4F30-340C-8EAB3AF9BE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5695" y="5294202"/>
            <a:ext cx="316002" cy="316002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601F49A-00A7-4444-7B59-82F497DEBDCC}"/>
              </a:ext>
            </a:extLst>
          </p:cNvPr>
          <p:cNvCxnSpPr>
            <a:cxnSpLocks/>
            <a:stCxn id="5" idx="1"/>
            <a:endCxn id="2" idx="1"/>
          </p:cNvCxnSpPr>
          <p:nvPr/>
        </p:nvCxnSpPr>
        <p:spPr>
          <a:xfrm rot="10800000">
            <a:off x="590788" y="1427513"/>
            <a:ext cx="8969" cy="3213302"/>
          </a:xfrm>
          <a:prstGeom prst="bentConnector3">
            <a:avLst>
              <a:gd name="adj1" fmla="val 2648779"/>
            </a:avLst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35D5EFB-15CA-46C4-2E7E-9A3A1E58C585}"/>
              </a:ext>
            </a:extLst>
          </p:cNvPr>
          <p:cNvSpPr txBox="1"/>
          <p:nvPr/>
        </p:nvSpPr>
        <p:spPr>
          <a:xfrm>
            <a:off x="3505196" y="1075735"/>
            <a:ext cx="9336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Final CCL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010311-36A7-8291-A3E9-7DAB9B2D180D}"/>
              </a:ext>
            </a:extLst>
          </p:cNvPr>
          <p:cNvSpPr txBox="1"/>
          <p:nvPr/>
        </p:nvSpPr>
        <p:spPr>
          <a:xfrm>
            <a:off x="3190916" y="4327738"/>
            <a:ext cx="16709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Monitoring 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7613F9-86F7-E39D-1220-A366A5BA6C14}"/>
              </a:ext>
            </a:extLst>
          </p:cNvPr>
          <p:cNvCxnSpPr/>
          <p:nvPr/>
        </p:nvCxnSpPr>
        <p:spPr>
          <a:xfrm>
            <a:off x="295835" y="6602472"/>
            <a:ext cx="1155550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01EE4F-83D5-5159-F2AE-9E5EE9C623E6}"/>
              </a:ext>
            </a:extLst>
          </p:cNvPr>
          <p:cNvSpPr txBox="1"/>
          <p:nvPr/>
        </p:nvSpPr>
        <p:spPr>
          <a:xfrm>
            <a:off x="295834" y="6618888"/>
            <a:ext cx="11555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At each stage, need increased specificity and confidence, using the best supporting data available (e.g. toxicity, health and occurrence).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1C60C-86AF-6919-B3D0-14B76DF74154}"/>
              </a:ext>
            </a:extLst>
          </p:cNvPr>
          <p:cNvSpPr txBox="1"/>
          <p:nvPr/>
        </p:nvSpPr>
        <p:spPr>
          <a:xfrm>
            <a:off x="9572058" y="1343528"/>
            <a:ext cx="2330816" cy="1415772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12"/>
              </a:rPr>
              <a:t>Safe Drinking Water Information System (SDWIS)</a:t>
            </a:r>
          </a:p>
          <a:p>
            <a:r>
              <a:rPr lang="en-US" sz="1200" dirty="0"/>
              <a:t>Reports </a:t>
            </a:r>
            <a:r>
              <a:rPr lang="en-US" sz="1400" dirty="0">
                <a:hlinkClick r:id="rId13"/>
              </a:rPr>
              <a:t>violations</a:t>
            </a:r>
            <a:r>
              <a:rPr lang="en-US" sz="1200" dirty="0"/>
              <a:t>, </a:t>
            </a:r>
            <a:r>
              <a:rPr lang="en-US" sz="1200" dirty="0">
                <a:hlinkClick r:id="rId14"/>
              </a:rPr>
              <a:t>treatment</a:t>
            </a:r>
            <a:r>
              <a:rPr lang="en-US" sz="1200" dirty="0"/>
              <a:t>, </a:t>
            </a:r>
            <a:r>
              <a:rPr lang="en-US" sz="1200" dirty="0">
                <a:hlinkClick r:id="rId15"/>
              </a:rPr>
              <a:t>geographic area</a:t>
            </a:r>
            <a:r>
              <a:rPr lang="en-US" sz="1200" dirty="0"/>
              <a:t>, </a:t>
            </a:r>
            <a:r>
              <a:rPr lang="en-US" sz="1200" dirty="0">
                <a:hlinkClick r:id="rId16"/>
              </a:rPr>
              <a:t>water system info (size/source)</a:t>
            </a:r>
            <a:r>
              <a:rPr lang="en-US" sz="1200" dirty="0"/>
              <a:t>, </a:t>
            </a:r>
            <a:r>
              <a:rPr lang="en-US" sz="1200" dirty="0">
                <a:hlinkClick r:id="rId17"/>
              </a:rPr>
              <a:t>water system facility info (seller/buyer)</a:t>
            </a:r>
            <a:r>
              <a:rPr lang="en-US" sz="1200" dirty="0"/>
              <a:t>, and more…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1664A-D9EF-AF76-D257-D010E15FB1E2}"/>
              </a:ext>
            </a:extLst>
          </p:cNvPr>
          <p:cNvSpPr txBox="1"/>
          <p:nvPr/>
        </p:nvSpPr>
        <p:spPr>
          <a:xfrm>
            <a:off x="5132296" y="542019"/>
            <a:ext cx="265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RECAP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F8A0AD-0015-346B-B4C9-BB7B722260FD}"/>
              </a:ext>
            </a:extLst>
          </p:cNvPr>
          <p:cNvSpPr/>
          <p:nvPr/>
        </p:nvSpPr>
        <p:spPr>
          <a:xfrm>
            <a:off x="6149433" y="-1"/>
            <a:ext cx="5993250" cy="6857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SDWA specifies THREE CRITERIA that must be met in order for development of a national regulation</a:t>
            </a:r>
            <a:r>
              <a:rPr lang="en-US" sz="2800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Contaminant has </a:t>
            </a:r>
            <a:r>
              <a:rPr lang="en-US" sz="2400" b="1" dirty="0">
                <a:solidFill>
                  <a:schemeClr val="tx1"/>
                </a:solidFill>
              </a:rPr>
              <a:t>adverse health effects </a:t>
            </a:r>
            <a:r>
              <a:rPr lang="en-US" sz="2400" dirty="0">
                <a:solidFill>
                  <a:schemeClr val="tx1"/>
                </a:solidFill>
              </a:rPr>
              <a:t>on people.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Contaminant known to occur/</a:t>
            </a:r>
            <a:r>
              <a:rPr lang="en-US" sz="2400" b="1" dirty="0">
                <a:solidFill>
                  <a:schemeClr val="tx1"/>
                </a:solidFill>
              </a:rPr>
              <a:t>substantial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likelihood to occur </a:t>
            </a:r>
            <a:r>
              <a:rPr lang="en-US" sz="2400" dirty="0">
                <a:solidFill>
                  <a:schemeClr val="tx1"/>
                </a:solidFill>
              </a:rPr>
              <a:t>in a PWS at a frequency and </a:t>
            </a:r>
            <a:r>
              <a:rPr lang="en-US" sz="2400" b="1" dirty="0">
                <a:solidFill>
                  <a:schemeClr val="tx1"/>
                </a:solidFill>
              </a:rPr>
              <a:t>level of concern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Regulation of contaminant presents </a:t>
            </a:r>
            <a:r>
              <a:rPr lang="en-US" sz="2400" b="1" dirty="0">
                <a:solidFill>
                  <a:schemeClr val="tx1"/>
                </a:solidFill>
              </a:rPr>
              <a:t>“meaningful opportunity” to reduce health risks </a:t>
            </a:r>
            <a:r>
              <a:rPr lang="en-US" sz="2400" dirty="0">
                <a:solidFill>
                  <a:schemeClr val="tx1"/>
                </a:solidFill>
              </a:rPr>
              <a:t>for populations served by public water.</a:t>
            </a:r>
          </a:p>
        </p:txBody>
      </p:sp>
    </p:spTree>
    <p:extLst>
      <p:ext uri="{BB962C8B-B14F-4D97-AF65-F5344CB8AC3E}">
        <p14:creationId xmlns:p14="http://schemas.microsoft.com/office/powerpoint/2010/main" val="3361904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E59EF-D6A6-5821-85D3-CC3833C3A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ABD69D-8355-9662-6F4C-3CFF993FE0C1}"/>
              </a:ext>
            </a:extLst>
          </p:cNvPr>
          <p:cNvSpPr txBox="1"/>
          <p:nvPr/>
        </p:nvSpPr>
        <p:spPr>
          <a:xfrm>
            <a:off x="197225" y="89644"/>
            <a:ext cx="3151084" cy="6311153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458F8-C774-7AEA-15EE-17ACB89FB99A}"/>
              </a:ext>
            </a:extLst>
          </p:cNvPr>
          <p:cNvSpPr txBox="1"/>
          <p:nvPr/>
        </p:nvSpPr>
        <p:spPr>
          <a:xfrm>
            <a:off x="590787" y="327212"/>
            <a:ext cx="2555825" cy="2200602"/>
          </a:xfrm>
          <a:prstGeom prst="rect">
            <a:avLst/>
          </a:prstGeom>
          <a:solidFill>
            <a:srgbClr val="E7F7FD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unregulated contaminants </a:t>
            </a:r>
            <a:br>
              <a:rPr lang="en-US" dirty="0"/>
            </a:br>
            <a:r>
              <a:rPr lang="en-US" dirty="0"/>
              <a:t>every 5 years</a:t>
            </a:r>
          </a:p>
          <a:p>
            <a:pPr algn="ctr"/>
            <a:endParaRPr lang="en-US" sz="1100" dirty="0"/>
          </a:p>
          <a:p>
            <a:pPr algn="ctr"/>
            <a:r>
              <a:rPr lang="en-US" b="1" dirty="0">
                <a:hlinkClick r:id="rId3"/>
              </a:rPr>
              <a:t>Draft/Final</a:t>
            </a:r>
          </a:p>
          <a:p>
            <a:pPr algn="ctr"/>
            <a:r>
              <a:rPr lang="en-US" b="1" dirty="0">
                <a:hlinkClick r:id="rId3"/>
              </a:rPr>
              <a:t>Contaminant Candidate List </a:t>
            </a:r>
          </a:p>
          <a:p>
            <a:pPr algn="ctr"/>
            <a:r>
              <a:rPr lang="en-US" b="1" dirty="0">
                <a:hlinkClick r:id="rId3"/>
              </a:rPr>
              <a:t>(CCL)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25232AB-EE84-F467-B385-E2E4666B6FFC}"/>
              </a:ext>
            </a:extLst>
          </p:cNvPr>
          <p:cNvSpPr txBox="1"/>
          <p:nvPr/>
        </p:nvSpPr>
        <p:spPr>
          <a:xfrm>
            <a:off x="3505196" y="1129550"/>
            <a:ext cx="2958358" cy="5271247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25CA79-8A53-91F7-805D-849019AE2D86}"/>
              </a:ext>
            </a:extLst>
          </p:cNvPr>
          <p:cNvSpPr txBox="1"/>
          <p:nvPr/>
        </p:nvSpPr>
        <p:spPr>
          <a:xfrm>
            <a:off x="3693462" y="1744081"/>
            <a:ext cx="2357714" cy="2477601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Determine whether at least 5 need a drinking water standard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4"/>
              </a:rPr>
              <a:t>Prelim/Final</a:t>
            </a:r>
          </a:p>
          <a:p>
            <a:pPr algn="ctr"/>
            <a:r>
              <a:rPr lang="en-US" b="1" dirty="0">
                <a:hlinkClick r:id="rId4"/>
              </a:rPr>
              <a:t>Regulatory Determinations</a:t>
            </a:r>
          </a:p>
          <a:p>
            <a:pPr algn="ctr"/>
            <a:r>
              <a:rPr lang="en-US" b="1" dirty="0">
                <a:hlinkClick r:id="rId4"/>
              </a:rPr>
              <a:t>(</a:t>
            </a:r>
            <a:r>
              <a:rPr lang="en-US" b="1" dirty="0" err="1">
                <a:hlinkClick r:id="rId4"/>
              </a:rPr>
              <a:t>RegDet</a:t>
            </a:r>
            <a:r>
              <a:rPr lang="en-US" b="1" dirty="0">
                <a:hlinkClick r:id="rId4"/>
              </a:rPr>
              <a:t>)</a:t>
            </a:r>
            <a:endParaRPr 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93FAB5-288B-2721-A153-5F8421CB87E9}"/>
              </a:ext>
            </a:extLst>
          </p:cNvPr>
          <p:cNvSpPr txBox="1"/>
          <p:nvPr/>
        </p:nvSpPr>
        <p:spPr>
          <a:xfrm>
            <a:off x="9350185" y="2095438"/>
            <a:ext cx="2644590" cy="42976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8B63D-5690-DE36-07F1-2772BE7AF9F4}"/>
              </a:ext>
            </a:extLst>
          </p:cNvPr>
          <p:cNvSpPr txBox="1"/>
          <p:nvPr/>
        </p:nvSpPr>
        <p:spPr>
          <a:xfrm>
            <a:off x="9542919" y="3974777"/>
            <a:ext cx="2223247" cy="19236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Review and decide whether to revise the standard</a:t>
            </a:r>
            <a:br>
              <a:rPr lang="en-US" dirty="0"/>
            </a:br>
            <a:r>
              <a:rPr lang="en-US" dirty="0"/>
              <a:t>every 6 years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5"/>
              </a:rPr>
              <a:t>Six-Year Review (SYR)</a:t>
            </a:r>
            <a:endParaRPr lang="en-US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306C6-ED19-8392-3E3C-A9E6BBA01DAF}"/>
              </a:ext>
            </a:extLst>
          </p:cNvPr>
          <p:cNvSpPr txBox="1"/>
          <p:nvPr/>
        </p:nvSpPr>
        <p:spPr>
          <a:xfrm>
            <a:off x="6629398" y="1642268"/>
            <a:ext cx="2568390" cy="47548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F3186-51D2-D3E1-B405-AFD6B2F38C96}"/>
              </a:ext>
            </a:extLst>
          </p:cNvPr>
          <p:cNvSpPr txBox="1"/>
          <p:nvPr/>
        </p:nvSpPr>
        <p:spPr>
          <a:xfrm>
            <a:off x="599756" y="3125015"/>
            <a:ext cx="2555825" cy="3031599"/>
          </a:xfrm>
          <a:prstGeom prst="rect">
            <a:avLst/>
          </a:prstGeom>
          <a:solidFill>
            <a:srgbClr val="FCFCC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List and collect monitoring data for up to 30 unregulated contaminants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6"/>
              </a:rPr>
              <a:t>Draft/Final/Monitoring Results</a:t>
            </a:r>
          </a:p>
          <a:p>
            <a:pPr algn="ctr"/>
            <a:r>
              <a:rPr lang="en-US" b="1" dirty="0">
                <a:hlinkClick r:id="rId6"/>
              </a:rPr>
              <a:t>Unregulated Contaminant Monitoring Rule (UCMR)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896E6A-9F3B-CBE6-37FC-C07EAD184CD1}"/>
              </a:ext>
            </a:extLst>
          </p:cNvPr>
          <p:cNvSpPr txBox="1"/>
          <p:nvPr/>
        </p:nvSpPr>
        <p:spPr>
          <a:xfrm>
            <a:off x="6799733" y="2445074"/>
            <a:ext cx="2223247" cy="2200602"/>
          </a:xfrm>
          <a:prstGeom prst="rect">
            <a:avLst/>
          </a:prstGeom>
          <a:solidFill>
            <a:srgbClr val="FBEFF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Develop or revise the drinking water standard</a:t>
            </a:r>
          </a:p>
          <a:p>
            <a:pPr algn="ctr"/>
            <a:endParaRPr lang="en-US" sz="1100" b="1" dirty="0"/>
          </a:p>
          <a:p>
            <a:pPr algn="ctr"/>
            <a:r>
              <a:rPr lang="en-US" b="1" dirty="0">
                <a:hlinkClick r:id="rId7"/>
              </a:rPr>
              <a:t>Proposed/Final</a:t>
            </a:r>
          </a:p>
          <a:p>
            <a:pPr algn="ctr"/>
            <a:r>
              <a:rPr lang="en-US" b="1" dirty="0">
                <a:hlinkClick r:id="rId7"/>
              </a:rPr>
              <a:t>Regulation Development</a:t>
            </a:r>
          </a:p>
          <a:p>
            <a:pPr algn="ctr"/>
            <a:r>
              <a:rPr lang="en-US" b="1" dirty="0">
                <a:hlinkClick r:id="rId7"/>
              </a:rPr>
              <a:t>(NPDWR)</a:t>
            </a:r>
            <a:endParaRPr lang="en-US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6D43A4-E490-5B79-32EA-3D4DABC974FD}"/>
              </a:ext>
            </a:extLst>
          </p:cNvPr>
          <p:cNvCxnSpPr>
            <a:cxnSpLocks/>
            <a:stCxn id="2" idx="3"/>
            <a:endCxn id="4" idx="0"/>
          </p:cNvCxnSpPr>
          <p:nvPr/>
        </p:nvCxnSpPr>
        <p:spPr>
          <a:xfrm>
            <a:off x="3146612" y="1427513"/>
            <a:ext cx="1725707" cy="3165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8977E4C-997E-E141-1F94-0B3153E4495E}"/>
              </a:ext>
            </a:extLst>
          </p:cNvPr>
          <p:cNvCxnSpPr>
            <a:cxnSpLocks/>
            <a:stCxn id="5" idx="3"/>
            <a:endCxn id="4" idx="2"/>
          </p:cNvCxnSpPr>
          <p:nvPr/>
        </p:nvCxnSpPr>
        <p:spPr>
          <a:xfrm flipV="1">
            <a:off x="3155581" y="4221682"/>
            <a:ext cx="1716738" cy="41913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4CAF251-88CA-CA43-FC8C-ABC9D4012E18}"/>
              </a:ext>
            </a:extLst>
          </p:cNvPr>
          <p:cNvCxnSpPr>
            <a:cxnSpLocks/>
          </p:cNvCxnSpPr>
          <p:nvPr/>
        </p:nvCxnSpPr>
        <p:spPr>
          <a:xfrm rot="10800000">
            <a:off x="9041592" y="3188354"/>
            <a:ext cx="1612950" cy="743695"/>
          </a:xfrm>
          <a:prstGeom prst="bentConnector3">
            <a:avLst>
              <a:gd name="adj1" fmla="val -1133"/>
            </a:avLst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0B65D094-C6B5-2AA1-6643-1F43BE3A2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41535" y="214330"/>
            <a:ext cx="475122" cy="47512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6A41677-603D-E9AD-21D3-D5A777C84FA8}"/>
              </a:ext>
            </a:extLst>
          </p:cNvPr>
          <p:cNvSpPr txBox="1"/>
          <p:nvPr/>
        </p:nvSpPr>
        <p:spPr>
          <a:xfrm>
            <a:off x="10080801" y="201291"/>
            <a:ext cx="206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Opportunity for Public Review and Comment</a:t>
            </a:r>
          </a:p>
        </p:txBody>
      </p:sp>
      <p:pic>
        <p:nvPicPr>
          <p:cNvPr id="34" name="Graphic 33" descr="Clipboard Partially Checked outline">
            <a:extLst>
              <a:ext uri="{FF2B5EF4-FFF2-40B4-BE49-F238E27FC236}">
                <a16:creationId xmlns:a16="http://schemas.microsoft.com/office/drawing/2014/main" id="{5C9462E1-D8D1-0EED-5971-2826F4A94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90837" y="765102"/>
            <a:ext cx="430313" cy="43031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344CB4D-2932-9071-6F68-281D9220D0C3}"/>
              </a:ext>
            </a:extLst>
          </p:cNvPr>
          <p:cNvSpPr txBox="1"/>
          <p:nvPr/>
        </p:nvSpPr>
        <p:spPr>
          <a:xfrm>
            <a:off x="10116657" y="724511"/>
            <a:ext cx="206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Research Needs Assessment</a:t>
            </a:r>
          </a:p>
        </p:txBody>
      </p:sp>
      <p:pic>
        <p:nvPicPr>
          <p:cNvPr id="42" name="Graphic 41" descr="Clipboard Partially Checked outline">
            <a:extLst>
              <a:ext uri="{FF2B5EF4-FFF2-40B4-BE49-F238E27FC236}">
                <a16:creationId xmlns:a16="http://schemas.microsoft.com/office/drawing/2014/main" id="{2B23D5B0-74BB-3330-EF5B-F3E4775C3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43352" y="3598499"/>
            <a:ext cx="316002" cy="31600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849B86-90D1-7ABB-6A31-F785477F5180}"/>
              </a:ext>
            </a:extLst>
          </p:cNvPr>
          <p:cNvCxnSpPr>
            <a:cxnSpLocks/>
          </p:cNvCxnSpPr>
          <p:nvPr/>
        </p:nvCxnSpPr>
        <p:spPr>
          <a:xfrm>
            <a:off x="5307106" y="4244278"/>
            <a:ext cx="0" cy="63446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D56815F-812F-96B2-2943-140C4DF6E338}"/>
              </a:ext>
            </a:extLst>
          </p:cNvPr>
          <p:cNvSpPr txBox="1"/>
          <p:nvPr/>
        </p:nvSpPr>
        <p:spPr>
          <a:xfrm>
            <a:off x="3908615" y="4903182"/>
            <a:ext cx="24473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If decision is not to regulate, then no further action required.</a:t>
            </a:r>
          </a:p>
          <a:p>
            <a:pPr algn="ctr"/>
            <a:endParaRPr lang="en-US" sz="800" i="1" dirty="0"/>
          </a:p>
          <a:p>
            <a:pPr algn="ctr"/>
            <a:r>
              <a:rPr lang="en-US" sz="1600" i="1" dirty="0"/>
              <a:t>May develop health advisory (HA).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899E64-563C-94EB-226A-05164C73E5E4}"/>
              </a:ext>
            </a:extLst>
          </p:cNvPr>
          <p:cNvSpPr txBox="1"/>
          <p:nvPr/>
        </p:nvSpPr>
        <p:spPr>
          <a:xfrm>
            <a:off x="6082541" y="2540203"/>
            <a:ext cx="64994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If 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2222B4-50F9-993D-C9BD-0140C6F86B5E}"/>
              </a:ext>
            </a:extLst>
          </p:cNvPr>
          <p:cNvCxnSpPr>
            <a:cxnSpLocks/>
          </p:cNvCxnSpPr>
          <p:nvPr/>
        </p:nvCxnSpPr>
        <p:spPr>
          <a:xfrm>
            <a:off x="6051176" y="2867324"/>
            <a:ext cx="74855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366AE8-9881-7AD2-478F-D70C42F79961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1868700" y="2527814"/>
            <a:ext cx="8969" cy="59720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E314166-5A89-9CC8-5842-5FDB7836B67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8430080" y="4126953"/>
            <a:ext cx="594116" cy="163156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2966F07-4EDD-378A-5596-5F2CAB65D53B}"/>
              </a:ext>
            </a:extLst>
          </p:cNvPr>
          <p:cNvSpPr txBox="1"/>
          <p:nvPr/>
        </p:nvSpPr>
        <p:spPr>
          <a:xfrm>
            <a:off x="9572058" y="2858873"/>
            <a:ext cx="751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If yes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0CCD20-446F-7C06-3C2C-6C5BE6E3B31E}"/>
              </a:ext>
            </a:extLst>
          </p:cNvPr>
          <p:cNvSpPr txBox="1"/>
          <p:nvPr/>
        </p:nvSpPr>
        <p:spPr>
          <a:xfrm>
            <a:off x="817802" y="2670991"/>
            <a:ext cx="233224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Final CCL list to draft UCMR</a:t>
            </a:r>
          </a:p>
        </p:txBody>
      </p:sp>
      <p:pic>
        <p:nvPicPr>
          <p:cNvPr id="82" name="Graphic 81" descr="Man with solid fill">
            <a:extLst>
              <a:ext uri="{FF2B5EF4-FFF2-40B4-BE49-F238E27FC236}">
                <a16:creationId xmlns:a16="http://schemas.microsoft.com/office/drawing/2014/main" id="{9303DF19-E07F-CC5C-68A7-DA3D822D9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02569" y="3932049"/>
            <a:ext cx="415499" cy="41549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442783B8-C7FC-BDE4-7CFA-DDF124C506F9}"/>
              </a:ext>
            </a:extLst>
          </p:cNvPr>
          <p:cNvSpPr txBox="1"/>
          <p:nvPr/>
        </p:nvSpPr>
        <p:spPr>
          <a:xfrm>
            <a:off x="6069787" y="2891300"/>
            <a:ext cx="711334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24 months </a:t>
            </a:r>
            <a:r>
              <a:rPr lang="en-US" sz="1000" i="1" dirty="0"/>
              <a:t>to develop proposed reg.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2AE524-E575-4CC6-E3D8-BB62BEE36D66}"/>
              </a:ext>
            </a:extLst>
          </p:cNvPr>
          <p:cNvSpPr txBox="1"/>
          <p:nvPr/>
        </p:nvSpPr>
        <p:spPr>
          <a:xfrm>
            <a:off x="6846790" y="4672527"/>
            <a:ext cx="105335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18 months </a:t>
            </a:r>
            <a:r>
              <a:rPr lang="en-US" sz="1000" i="1" dirty="0"/>
              <a:t>from proposed NPDWR to final NPDWR rule.</a:t>
            </a:r>
          </a:p>
          <a:p>
            <a:pPr algn="ctr"/>
            <a:r>
              <a:rPr lang="en-US" sz="1000" i="1" dirty="0"/>
              <a:t>Can request extension to the deadline.</a:t>
            </a:r>
          </a:p>
        </p:txBody>
      </p:sp>
      <p:pic>
        <p:nvPicPr>
          <p:cNvPr id="94" name="Graphic 93" descr="Clipboard Partially Checked outline">
            <a:extLst>
              <a:ext uri="{FF2B5EF4-FFF2-40B4-BE49-F238E27FC236}">
                <a16:creationId xmlns:a16="http://schemas.microsoft.com/office/drawing/2014/main" id="{7B984AA7-33D8-F991-CD81-FBFC0C8C8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3252" y="1624991"/>
            <a:ext cx="316002" cy="316002"/>
          </a:xfrm>
          <a:prstGeom prst="rect">
            <a:avLst/>
          </a:prstGeom>
        </p:spPr>
      </p:pic>
      <p:pic>
        <p:nvPicPr>
          <p:cNvPr id="95" name="Graphic 94" descr="Man with solid fill">
            <a:extLst>
              <a:ext uri="{FF2B5EF4-FFF2-40B4-BE49-F238E27FC236}">
                <a16:creationId xmlns:a16="http://schemas.microsoft.com/office/drawing/2014/main" id="{845CA981-639A-A5E9-0A31-DA4C15CBE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3504" y="1957408"/>
            <a:ext cx="415499" cy="415499"/>
          </a:xfrm>
          <a:prstGeom prst="rect">
            <a:avLst/>
          </a:prstGeom>
        </p:spPr>
      </p:pic>
      <p:pic>
        <p:nvPicPr>
          <p:cNvPr id="96" name="Graphic 95" descr="Man with solid fill">
            <a:extLst>
              <a:ext uri="{FF2B5EF4-FFF2-40B4-BE49-F238E27FC236}">
                <a16:creationId xmlns:a16="http://schemas.microsoft.com/office/drawing/2014/main" id="{63687C31-1C83-833B-D943-CF787D027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7754" y="5877186"/>
            <a:ext cx="415499" cy="415499"/>
          </a:xfrm>
          <a:prstGeom prst="rect">
            <a:avLst/>
          </a:prstGeom>
        </p:spPr>
      </p:pic>
      <p:pic>
        <p:nvPicPr>
          <p:cNvPr id="98" name="Graphic 97" descr="Man with solid fill">
            <a:extLst>
              <a:ext uri="{FF2B5EF4-FFF2-40B4-BE49-F238E27FC236}">
                <a16:creationId xmlns:a16="http://schemas.microsoft.com/office/drawing/2014/main" id="{7EFD559D-2714-9611-BB4C-80026F0F8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83679" y="4354682"/>
            <a:ext cx="415499" cy="41549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98F61178-C9E9-08D5-0EFA-E33525F42536}"/>
              </a:ext>
            </a:extLst>
          </p:cNvPr>
          <p:cNvSpPr txBox="1"/>
          <p:nvPr/>
        </p:nvSpPr>
        <p:spPr>
          <a:xfrm>
            <a:off x="4015853" y="205254"/>
            <a:ext cx="529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Flow of SDWA Regulatory Processes</a:t>
            </a:r>
          </a:p>
        </p:txBody>
      </p:sp>
      <p:pic>
        <p:nvPicPr>
          <p:cNvPr id="102" name="Graphic 101" descr="Clipboard Partially Checked outline">
            <a:extLst>
              <a:ext uri="{FF2B5EF4-FFF2-40B4-BE49-F238E27FC236}">
                <a16:creationId xmlns:a16="http://schemas.microsoft.com/office/drawing/2014/main" id="{2567C763-5349-82DC-D691-DBD937615A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756" y="2666879"/>
            <a:ext cx="316002" cy="316002"/>
          </a:xfrm>
          <a:prstGeom prst="rect">
            <a:avLst/>
          </a:prstGeom>
        </p:spPr>
      </p:pic>
      <p:pic>
        <p:nvPicPr>
          <p:cNvPr id="103" name="Graphic 102" descr="Clipboard Partially Checked outline">
            <a:extLst>
              <a:ext uri="{FF2B5EF4-FFF2-40B4-BE49-F238E27FC236}">
                <a16:creationId xmlns:a16="http://schemas.microsoft.com/office/drawing/2014/main" id="{5A846C28-ED6D-794F-9663-5C38C91B5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5695" y="5294202"/>
            <a:ext cx="316002" cy="316002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F1A8A91-D6EE-9005-9529-B2DD2FAF360E}"/>
              </a:ext>
            </a:extLst>
          </p:cNvPr>
          <p:cNvCxnSpPr>
            <a:cxnSpLocks/>
            <a:stCxn id="5" idx="1"/>
            <a:endCxn id="2" idx="1"/>
          </p:cNvCxnSpPr>
          <p:nvPr/>
        </p:nvCxnSpPr>
        <p:spPr>
          <a:xfrm rot="10800000">
            <a:off x="590788" y="1427513"/>
            <a:ext cx="8969" cy="3213302"/>
          </a:xfrm>
          <a:prstGeom prst="bentConnector3">
            <a:avLst>
              <a:gd name="adj1" fmla="val 2648779"/>
            </a:avLst>
          </a:prstGeom>
          <a:ln w="38100">
            <a:solidFill>
              <a:schemeClr val="bg2">
                <a:lumMod val="50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615B07-E73F-9C63-5872-CF7434416353}"/>
              </a:ext>
            </a:extLst>
          </p:cNvPr>
          <p:cNvSpPr txBox="1"/>
          <p:nvPr/>
        </p:nvSpPr>
        <p:spPr>
          <a:xfrm>
            <a:off x="3505196" y="1075735"/>
            <a:ext cx="93364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Final CCL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FA80DD-37B8-4A6F-F45B-401F0288E599}"/>
              </a:ext>
            </a:extLst>
          </p:cNvPr>
          <p:cNvSpPr txBox="1"/>
          <p:nvPr/>
        </p:nvSpPr>
        <p:spPr>
          <a:xfrm>
            <a:off x="3190916" y="4327738"/>
            <a:ext cx="167095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Monitoring Results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0BE16E-F619-2494-6140-3AD321084E4D}"/>
              </a:ext>
            </a:extLst>
          </p:cNvPr>
          <p:cNvCxnSpPr/>
          <p:nvPr/>
        </p:nvCxnSpPr>
        <p:spPr>
          <a:xfrm>
            <a:off x="295835" y="6602472"/>
            <a:ext cx="1155550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2C62390-9F32-029A-5C73-1EE397823C7F}"/>
              </a:ext>
            </a:extLst>
          </p:cNvPr>
          <p:cNvSpPr txBox="1"/>
          <p:nvPr/>
        </p:nvSpPr>
        <p:spPr>
          <a:xfrm>
            <a:off x="295834" y="6618888"/>
            <a:ext cx="11555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At each stage, need increased specificity and confidence, using the best supporting data available (e.g. toxicity, health and occurrence).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E3C3A-F24E-A94D-A003-4EEAE2B1FE89}"/>
              </a:ext>
            </a:extLst>
          </p:cNvPr>
          <p:cNvSpPr txBox="1"/>
          <p:nvPr/>
        </p:nvSpPr>
        <p:spPr>
          <a:xfrm>
            <a:off x="9572058" y="1343528"/>
            <a:ext cx="2330816" cy="1415772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12"/>
              </a:rPr>
              <a:t>Safe Drinking Water Information System (SDWIS)</a:t>
            </a:r>
          </a:p>
          <a:p>
            <a:r>
              <a:rPr lang="en-US" sz="1200" dirty="0"/>
              <a:t>Reports </a:t>
            </a:r>
            <a:r>
              <a:rPr lang="en-US" sz="1400" dirty="0">
                <a:hlinkClick r:id="rId13"/>
              </a:rPr>
              <a:t>violations</a:t>
            </a:r>
            <a:r>
              <a:rPr lang="en-US" sz="1200" dirty="0"/>
              <a:t>, </a:t>
            </a:r>
            <a:r>
              <a:rPr lang="en-US" sz="1200" dirty="0">
                <a:hlinkClick r:id="rId14"/>
              </a:rPr>
              <a:t>treatment</a:t>
            </a:r>
            <a:r>
              <a:rPr lang="en-US" sz="1200" dirty="0"/>
              <a:t>, </a:t>
            </a:r>
            <a:r>
              <a:rPr lang="en-US" sz="1200" dirty="0">
                <a:hlinkClick r:id="rId15"/>
              </a:rPr>
              <a:t>geographic area</a:t>
            </a:r>
            <a:r>
              <a:rPr lang="en-US" sz="1200" dirty="0"/>
              <a:t>, </a:t>
            </a:r>
            <a:r>
              <a:rPr lang="en-US" sz="1200" dirty="0">
                <a:hlinkClick r:id="rId16"/>
              </a:rPr>
              <a:t>water system info (size/source)</a:t>
            </a:r>
            <a:r>
              <a:rPr lang="en-US" sz="1200" dirty="0"/>
              <a:t>, </a:t>
            </a:r>
            <a:r>
              <a:rPr lang="en-US" sz="1200" dirty="0">
                <a:hlinkClick r:id="rId17"/>
              </a:rPr>
              <a:t>water system facility info (seller/buyer)</a:t>
            </a:r>
            <a:r>
              <a:rPr lang="en-US" sz="1200" dirty="0"/>
              <a:t>, and more…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1AFEE-00FD-CB07-6CA0-679BF67EF8C4}"/>
              </a:ext>
            </a:extLst>
          </p:cNvPr>
          <p:cNvSpPr txBox="1"/>
          <p:nvPr/>
        </p:nvSpPr>
        <p:spPr>
          <a:xfrm>
            <a:off x="5132296" y="542019"/>
            <a:ext cx="265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857237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8DD281-6DDE-ABA5-E487-F7981542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DE40C6-962E-532C-2884-F5D8C29E8865}"/>
              </a:ext>
            </a:extLst>
          </p:cNvPr>
          <p:cNvSpPr txBox="1"/>
          <p:nvPr/>
        </p:nvSpPr>
        <p:spPr>
          <a:xfrm>
            <a:off x="3783105" y="537568"/>
            <a:ext cx="4625789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Classes of Contaminants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6CBF255-E6AC-090C-46CA-EC4E7A4C86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986397"/>
              </p:ext>
            </p:extLst>
          </p:nvPr>
        </p:nvGraphicFramePr>
        <p:xfrm>
          <a:off x="990599" y="1452031"/>
          <a:ext cx="9991825" cy="4438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A1812E8-08E2-6451-3A5C-84CE294BB9EA}"/>
              </a:ext>
            </a:extLst>
          </p:cNvPr>
          <p:cNvSpPr txBox="1"/>
          <p:nvPr/>
        </p:nvSpPr>
        <p:spPr>
          <a:xfrm>
            <a:off x="108685" y="6135766"/>
            <a:ext cx="11974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SDWA Datasets from ECHO contains SDWA reference codes: </a:t>
            </a:r>
            <a:r>
              <a:rPr lang="en-US" dirty="0">
                <a:hlinkClick r:id="rId7"/>
              </a:rPr>
              <a:t>https://echo.epa.gov/tools/data-downloads#drinkingwater</a:t>
            </a:r>
            <a:endParaRPr lang="en-US" dirty="0"/>
          </a:p>
          <a:p>
            <a:r>
              <a:rPr lang="en-US" dirty="0"/>
              <a:t>Includes contaminant code, violation code, source code, rule code, etc. </a:t>
            </a:r>
          </a:p>
        </p:txBody>
      </p:sp>
    </p:spTree>
    <p:extLst>
      <p:ext uri="{BB962C8B-B14F-4D97-AF65-F5344CB8AC3E}">
        <p14:creationId xmlns:p14="http://schemas.microsoft.com/office/powerpoint/2010/main" val="4043723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2ADBF-632C-237F-B4FF-24D87FB7D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A037616-E1FC-4F16-7B38-3693D002F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901375"/>
              </p:ext>
            </p:extLst>
          </p:nvPr>
        </p:nvGraphicFramePr>
        <p:xfrm>
          <a:off x="1270535" y="685800"/>
          <a:ext cx="9684334" cy="53026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03868">
                  <a:extLst>
                    <a:ext uri="{9D8B030D-6E8A-4147-A177-3AD203B41FA5}">
                      <a16:colId xmlns:a16="http://schemas.microsoft.com/office/drawing/2014/main" val="3617909449"/>
                    </a:ext>
                  </a:extLst>
                </a:gridCol>
                <a:gridCol w="2440154">
                  <a:extLst>
                    <a:ext uri="{9D8B030D-6E8A-4147-A177-3AD203B41FA5}">
                      <a16:colId xmlns:a16="http://schemas.microsoft.com/office/drawing/2014/main" val="943860102"/>
                    </a:ext>
                  </a:extLst>
                </a:gridCol>
                <a:gridCol w="3840312">
                  <a:extLst>
                    <a:ext uri="{9D8B030D-6E8A-4147-A177-3AD203B41FA5}">
                      <a16:colId xmlns:a16="http://schemas.microsoft.com/office/drawing/2014/main" val="2238159045"/>
                    </a:ext>
                  </a:extLst>
                </a:gridCol>
              </a:tblGrid>
              <a:tr h="679824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Contaminant: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Class: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Assigned to: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24258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Arsenic (1005)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Inorganic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Manish Adhikari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7446863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Asbestos (1094)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In</a:t>
                      </a:r>
                      <a:r>
                        <a:rPr lang="en-US" sz="2400" dirty="0"/>
                        <a:t>o</a:t>
                      </a:r>
                      <a:r>
                        <a:rPr lang="en-US" sz="2400"/>
                        <a:t>rganic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M. Andrew Glass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655832"/>
                  </a:ext>
                </a:extLst>
              </a:tr>
              <a:tr h="951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Dichloromethane (DCM) (2964)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Organic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Tione</a:t>
                      </a:r>
                      <a:r>
                        <a:rPr lang="en-US" sz="2400" dirty="0"/>
                        <a:t> Grant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5355995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Lead (1030)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Inorganic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Maximilian </a:t>
                      </a:r>
                      <a:r>
                        <a:rPr lang="en-US" sz="2400" dirty="0" err="1"/>
                        <a:t>Honigfort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095269"/>
                  </a:ext>
                </a:extLst>
              </a:tr>
              <a:tr h="95175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HAA5 (2456)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Disinfection Byproducts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Jordin Kahler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444016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Fluoride (1025)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Inorganic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Camille Kima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178801"/>
                  </a:ext>
                </a:extLst>
              </a:tr>
              <a:tr h="5438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Uranium (4006)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Radionuclide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Elissa Touma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115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25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1AB8D-3929-9E46-1F7A-5DEA0EABA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x, lies and arsenic: how the 'king of poisons' lost its crown | Forensic  science | The Guardian">
            <a:extLst>
              <a:ext uri="{FF2B5EF4-FFF2-40B4-BE49-F238E27FC236}">
                <a16:creationId xmlns:a16="http://schemas.microsoft.com/office/drawing/2014/main" id="{062218D9-6DD0-A8BD-3F09-1D40A47C2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6094" y="643467"/>
            <a:ext cx="928511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98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EA98B1-18D1-27A6-58D3-36AD81B0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x, lies and arsenic: how the 'king of poisons' lost its crown | Forensic  science | The Guardian">
            <a:extLst>
              <a:ext uri="{FF2B5EF4-FFF2-40B4-BE49-F238E27FC236}">
                <a16:creationId xmlns:a16="http://schemas.microsoft.com/office/drawing/2014/main" id="{C2EC8124-5C57-0176-8BF8-2FB652A50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6094" y="643467"/>
            <a:ext cx="928511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425B2-C5FD-1563-B695-A3B789AE1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697" y="2049579"/>
            <a:ext cx="5552605" cy="27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26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F68A75-7382-FDE7-1369-938048551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 brake pad&#10;&#10;Description automatically generated">
            <a:extLst>
              <a:ext uri="{FF2B5EF4-FFF2-40B4-BE49-F238E27FC236}">
                <a16:creationId xmlns:a16="http://schemas.microsoft.com/office/drawing/2014/main" id="{4171E3D4-C079-E2EE-1C12-1A9C8FCA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65" y="1515140"/>
            <a:ext cx="4866397" cy="38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5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57B0B-D3B4-A976-F0B4-2B1B32D1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 brake pad&#10;&#10;Description automatically generated">
            <a:extLst>
              <a:ext uri="{FF2B5EF4-FFF2-40B4-BE49-F238E27FC236}">
                <a16:creationId xmlns:a16="http://schemas.microsoft.com/office/drawing/2014/main" id="{E4E02E27-3E93-E459-5F1D-4702B2C2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65" y="1515140"/>
            <a:ext cx="4866397" cy="3827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5950D6-5265-AEAD-7278-D6E515459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881" y="1859541"/>
            <a:ext cx="5672238" cy="406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69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59EB3-07E0-808D-6F82-01A1626DC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 featuring a timeline of the most important drinking water laws in U.S. history">
            <a:extLst>
              <a:ext uri="{FF2B5EF4-FFF2-40B4-BE49-F238E27FC236}">
                <a16:creationId xmlns:a16="http://schemas.microsoft.com/office/drawing/2014/main" id="{04F8EB8C-DE7D-FE97-33B5-2A9147A8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823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E64366-F6A5-4E85-DABB-F8B06A15E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57BE39B7-CFD0-2A18-1994-6BBD454BB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53" b="2"/>
          <a:stretch/>
        </p:blipFill>
        <p:spPr>
          <a:xfrm>
            <a:off x="194948" y="173518"/>
            <a:ext cx="7803277" cy="651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5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1237D9-476B-E0CD-D534-DD57C039D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D72CBC8-F620-34A5-436D-A9AF418A1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document&#10;&#10;Description automatically generated">
            <a:extLst>
              <a:ext uri="{FF2B5EF4-FFF2-40B4-BE49-F238E27FC236}">
                <a16:creationId xmlns:a16="http://schemas.microsoft.com/office/drawing/2014/main" id="{79F800C7-E08C-A9D1-2FCA-E8A9000F7A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053" b="2"/>
          <a:stretch/>
        </p:blipFill>
        <p:spPr>
          <a:xfrm>
            <a:off x="194948" y="173518"/>
            <a:ext cx="7803277" cy="6512761"/>
          </a:xfrm>
          <a:prstGeom prst="rect">
            <a:avLst/>
          </a:prstGeom>
        </p:spPr>
      </p:pic>
      <p:pic>
        <p:nvPicPr>
          <p:cNvPr id="2" name="Picture 6" descr="Image preview">
            <a:extLst>
              <a:ext uri="{FF2B5EF4-FFF2-40B4-BE49-F238E27FC236}">
                <a16:creationId xmlns:a16="http://schemas.microsoft.com/office/drawing/2014/main" id="{50CFF58D-9BAB-A2EB-7FCC-B6C600EA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7" r="13063" b="1"/>
          <a:stretch/>
        </p:blipFill>
        <p:spPr bwMode="auto">
          <a:xfrm>
            <a:off x="8185614" y="169917"/>
            <a:ext cx="3807644" cy="65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815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5201C6-27EB-EACE-77FE-7D7D0B07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6ACA9F-9530-3B9C-29D5-D1F7F7C73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Lead in Water Pipes - PVWC">
            <a:extLst>
              <a:ext uri="{FF2B5EF4-FFF2-40B4-BE49-F238E27FC236}">
                <a16:creationId xmlns:a16="http://schemas.microsoft.com/office/drawing/2014/main" id="{4296CB6B-3FCB-BA96-1101-47D231D8F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78" y="1612763"/>
            <a:ext cx="6033246" cy="36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4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587B8-7EB0-C39E-7803-C641C6BDB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E8F298-68B9-64CB-6CD4-C52D7F3D2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Lead in Water Pipes - PVWC">
            <a:extLst>
              <a:ext uri="{FF2B5EF4-FFF2-40B4-BE49-F238E27FC236}">
                <a16:creationId xmlns:a16="http://schemas.microsoft.com/office/drawing/2014/main" id="{11D4A903-F426-F821-964A-7D73EB1E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378" y="1612763"/>
            <a:ext cx="6033246" cy="363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F4D2253-E7CA-DEA2-74B3-28825DD2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773" y="1326777"/>
            <a:ext cx="9189687" cy="43579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95F2C3-E5F5-F14E-88A2-72A85F8660C7}"/>
              </a:ext>
            </a:extLst>
          </p:cNvPr>
          <p:cNvSpPr/>
          <p:nvPr/>
        </p:nvSpPr>
        <p:spPr>
          <a:xfrm>
            <a:off x="1613647" y="4473388"/>
            <a:ext cx="1658471" cy="1057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4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089BF4-E967-6DE9-97C5-0DF0199EA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564934-DD0F-DA32-E69D-33668D54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8" descr="chlorine disinfection of drinking water ...">
            <a:extLst>
              <a:ext uri="{FF2B5EF4-FFF2-40B4-BE49-F238E27FC236}">
                <a16:creationId xmlns:a16="http://schemas.microsoft.com/office/drawing/2014/main" id="{D6DDCCD3-E92F-D27A-FED8-ED36B91D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95" y="939163"/>
            <a:ext cx="4979673" cy="497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110E82-B11C-AF7A-7588-AD0ADB3C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4215"/>
            <a:ext cx="5699734" cy="37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5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DA8F0-D069-7F37-6103-B2FB98B1A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t what Stage do your Kids Need Fluoride the Most? - Dobson Dental">
            <a:extLst>
              <a:ext uri="{FF2B5EF4-FFF2-40B4-BE49-F238E27FC236}">
                <a16:creationId xmlns:a16="http://schemas.microsoft.com/office/drawing/2014/main" id="{B83D80C6-A2A1-8DB9-1962-396252EA9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678442-890D-8572-FD43-0DD3E0B9A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918" y="847594"/>
            <a:ext cx="48768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6A6243-1A77-6CED-55AB-4C79CDC81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60" y="2931090"/>
            <a:ext cx="5224539" cy="29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0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5A54A-4153-0C42-3325-35F8C6C90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ranium (Nuclear Power): Energy Source ...">
            <a:extLst>
              <a:ext uri="{FF2B5EF4-FFF2-40B4-BE49-F238E27FC236}">
                <a16:creationId xmlns:a16="http://schemas.microsoft.com/office/drawing/2014/main" id="{A5AB1A83-B3B7-E49A-938D-097575E8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136" y="694892"/>
            <a:ext cx="4084939" cy="22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79B134-880D-85ED-99BD-884CCB4A3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4131" y="2356156"/>
            <a:ext cx="6775468" cy="380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29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56B15-A3DA-19DC-459F-987A29895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0A764B2-576C-9216-4A05-A099A291A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60EC5-68F9-5E6A-E1FD-08CBE691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17298-57D7-B3B1-2E7B-051B31D168D2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occurrence? 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Six-year review data---look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C86C41-E7A2-AF2E-E736-ACBB3E5F82E7}"/>
              </a:ext>
            </a:extLst>
          </p:cNvPr>
          <p:cNvSpPr/>
          <p:nvPr/>
        </p:nvSpPr>
        <p:spPr>
          <a:xfrm>
            <a:off x="762000" y="2411504"/>
            <a:ext cx="10744200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What is the toxicity? How is it decided?</a:t>
            </a:r>
          </a:p>
        </p:txBody>
      </p:sp>
    </p:spTree>
    <p:extLst>
      <p:ext uri="{BB962C8B-B14F-4D97-AF65-F5344CB8AC3E}">
        <p14:creationId xmlns:p14="http://schemas.microsoft.com/office/powerpoint/2010/main" val="2094389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A0977-4D38-84E7-281D-03680E27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08" y="2464652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toxicity?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79D65-8F21-C295-C933-00A29EB3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3809" y="3829902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 </a:t>
            </a:r>
            <a:r>
              <a:rPr lang="en-US" sz="18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USEPA IRIS Information</a:t>
            </a:r>
            <a:r>
              <a:rPr lang="en-US" sz="1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List of IRIS Chemicals in the </a:t>
            </a:r>
            <a:r>
              <a:rPr lang="en-US" sz="14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Comptox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Chemistry Dashboard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 </a:t>
            </a:r>
            <a:r>
              <a:rPr lang="en-US" sz="14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Drinking Water Treatment Technologies</a:t>
            </a:r>
            <a:r>
              <a:rPr lang="en-US" sz="1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EPA reference on health advisories, read </a:t>
            </a:r>
            <a:r>
              <a:rPr lang="en-US" sz="14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EPA Drinking Water Standards and Health Advisories tables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ncer Causing Chemicals in Drinking Water | Natural Health Blog">
            <a:extLst>
              <a:ext uri="{FF2B5EF4-FFF2-40B4-BE49-F238E27FC236}">
                <a16:creationId xmlns:a16="http://schemas.microsoft.com/office/drawing/2014/main" id="{20F6B94B-71FD-DDE1-C23D-DEDA47E61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814943"/>
            <a:ext cx="5536001" cy="31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02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47FBDD-8054-F5F5-4291-C06D73C0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95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E6B06E-06F1-913D-C0C6-B1AC4487C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 featuring a timeline of the most important drinking water laws in U.S. history">
            <a:extLst>
              <a:ext uri="{FF2B5EF4-FFF2-40B4-BE49-F238E27FC236}">
                <a16:creationId xmlns:a16="http://schemas.microsoft.com/office/drawing/2014/main" id="{C6A03F4B-F585-6183-D374-3E78FEED4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3501EF-546E-E621-C2B5-E4E6F664CBB5}"/>
              </a:ext>
            </a:extLst>
          </p:cNvPr>
          <p:cNvSpPr txBox="1"/>
          <p:nvPr/>
        </p:nvSpPr>
        <p:spPr>
          <a:xfrm>
            <a:off x="522289" y="3480750"/>
            <a:ext cx="6586724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Towards end of 1950s-public began to express growing concern about the environmental impacts that WE THE PEOPLE were having 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Bills like Resource and Conservation 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1969 Ohio Cuyahoga River caught on fire</a:t>
            </a:r>
          </a:p>
        </p:txBody>
      </p:sp>
    </p:spTree>
    <p:extLst>
      <p:ext uri="{BB962C8B-B14F-4D97-AF65-F5344CB8AC3E}">
        <p14:creationId xmlns:p14="http://schemas.microsoft.com/office/powerpoint/2010/main" val="4163412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39FEB-7B95-3252-0D71-38D0074BA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CCC9F4A-CFCB-AF76-D700-B6C8B3BBB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97666F-5CB8-A0C7-6CEC-31EBEE413BCD}"/>
              </a:ext>
            </a:extLst>
          </p:cNvPr>
          <p:cNvSpPr/>
          <p:nvPr/>
        </p:nvSpPr>
        <p:spPr>
          <a:xfrm>
            <a:off x="7806690" y="742950"/>
            <a:ext cx="2548890" cy="195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3E812-C4E2-6B10-700D-6A2B130688C5}"/>
              </a:ext>
            </a:extLst>
          </p:cNvPr>
          <p:cNvSpPr txBox="1"/>
          <p:nvPr/>
        </p:nvSpPr>
        <p:spPr>
          <a:xfrm>
            <a:off x="10513695" y="489108"/>
            <a:ext cx="15201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MCLG isn’t enforceable because it may not always be practical or technologically feasible to achieve. EPA sets MCL and names a best available technology (BAT).</a:t>
            </a:r>
          </a:p>
        </p:txBody>
      </p:sp>
    </p:spTree>
    <p:extLst>
      <p:ext uri="{BB962C8B-B14F-4D97-AF65-F5344CB8AC3E}">
        <p14:creationId xmlns:p14="http://schemas.microsoft.com/office/powerpoint/2010/main" val="3865701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944D-5001-62B9-3962-5ACA6DD98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D3128F-3A3D-30EB-57F1-F70534ABA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DC49D-034B-9C4A-4FC7-C43E57468111}"/>
              </a:ext>
            </a:extLst>
          </p:cNvPr>
          <p:cNvSpPr/>
          <p:nvPr/>
        </p:nvSpPr>
        <p:spPr>
          <a:xfrm>
            <a:off x="7806690" y="742950"/>
            <a:ext cx="2548890" cy="195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6A029E-13FE-CD8E-C9AC-FF3E6F61331B}"/>
              </a:ext>
            </a:extLst>
          </p:cNvPr>
          <p:cNvSpPr txBox="1"/>
          <p:nvPr/>
        </p:nvSpPr>
        <p:spPr>
          <a:xfrm>
            <a:off x="10513695" y="489108"/>
            <a:ext cx="152019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MCLG isn’t enforceable because it may not always be practical or technologically feasible to achieve. EPA sets MCL and names a best available technology (BAT).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D6AA67-7C25-08AD-C0D8-95BFB2778630}"/>
              </a:ext>
            </a:extLst>
          </p:cNvPr>
          <p:cNvSpPr/>
          <p:nvPr/>
        </p:nvSpPr>
        <p:spPr>
          <a:xfrm>
            <a:off x="1009650" y="1794595"/>
            <a:ext cx="10444413" cy="2980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1. Let’s explore the 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List of </a:t>
            </a:r>
            <a:r>
              <a:rPr lang="en-US" sz="3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IRIS</a:t>
            </a:r>
            <a:r>
              <a:rPr lang="en-US" sz="3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Chemicals 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in the </a:t>
            </a:r>
            <a:r>
              <a:rPr lang="en-US" sz="3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Comptox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 Chemistry Dashboard</a:t>
            </a:r>
            <a:r>
              <a:rPr lang="en-US" sz="3200" dirty="0">
                <a:solidFill>
                  <a:schemeClr val="tx1"/>
                </a:solidFill>
              </a:rPr>
              <a:t>;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3200" u="sng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Drinking Water Treatment Technologies</a:t>
            </a:r>
            <a:r>
              <a:rPr lang="en-US" sz="3200" u="sng" dirty="0">
                <a:solidFill>
                  <a:schemeClr val="tx1"/>
                </a:solidFill>
              </a:rPr>
              <a:t>;</a:t>
            </a:r>
            <a:r>
              <a:rPr lang="en-US" sz="3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EPA Drinking Water Standards and Health Advisories tables</a:t>
            </a:r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4682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87AA-2F31-4DEB-7066-F5D6C8188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5587A-8F2E-3225-9C05-06247E9D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6639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cs typeface="Times New Roman" panose="02020603050405020304" pitchFamily="18" charset="0"/>
              </a:rPr>
              <a:t>Example: Aldicarb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7AAB5B-3FD4-33AC-6D40-ACCBDFEE2A89}"/>
              </a:ext>
            </a:extLst>
          </p:cNvPr>
          <p:cNvSpPr txBox="1"/>
          <p:nvPr/>
        </p:nvSpPr>
        <p:spPr>
          <a:xfrm>
            <a:off x="5425440" y="4977875"/>
            <a:ext cx="676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definitions (MCL, MCLG, HA, </a:t>
            </a:r>
            <a:r>
              <a:rPr lang="en-US" dirty="0" err="1"/>
              <a:t>RfD</a:t>
            </a:r>
            <a:r>
              <a:rPr lang="en-US" dirty="0"/>
              <a:t>, DWEL, </a:t>
            </a:r>
            <a:r>
              <a:rPr lang="en-US" dirty="0" err="1"/>
              <a:t>etc</a:t>
            </a:r>
            <a:r>
              <a:rPr lang="en-US" dirty="0"/>
              <a:t>) see Page v-viii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EPA Drinking Water Standards and Health Advisories tables</a:t>
            </a:r>
            <a:endParaRPr lang="en-US" sz="18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https://iris.epa.gov/ChemicalLanding/&amp;substance_nmbr=3</a:t>
            </a:r>
            <a:r>
              <a:rPr lang="en-US" u="sng" dirty="0"/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B5019-65C4-45EC-CAC4-F12BEF1DE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" y="887174"/>
            <a:ext cx="11559540" cy="317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030A1F-435D-D6C1-3997-2F00FFB4BF7B}"/>
              </a:ext>
            </a:extLst>
          </p:cNvPr>
          <p:cNvSpPr/>
          <p:nvPr/>
        </p:nvSpPr>
        <p:spPr>
          <a:xfrm>
            <a:off x="392430" y="3669030"/>
            <a:ext cx="11407140" cy="240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11641-04C8-06E5-CA36-7398283C3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31" y="4362909"/>
            <a:ext cx="4692891" cy="19686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833455-4E91-1F4A-633C-0756B109C1FD}"/>
              </a:ext>
            </a:extLst>
          </p:cNvPr>
          <p:cNvSpPr/>
          <p:nvPr/>
        </p:nvSpPr>
        <p:spPr>
          <a:xfrm>
            <a:off x="392430" y="4977875"/>
            <a:ext cx="4579039" cy="403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BC35C5B-E25C-CDB6-BD71-1409060E6EAD}"/>
              </a:ext>
            </a:extLst>
          </p:cNvPr>
          <p:cNvCxnSpPr>
            <a:endCxn id="7" idx="3"/>
          </p:cNvCxnSpPr>
          <p:nvPr/>
        </p:nvCxnSpPr>
        <p:spPr>
          <a:xfrm rot="5400000" flipH="1" flipV="1">
            <a:off x="10937455" y="4577426"/>
            <a:ext cx="1650495" cy="73735"/>
          </a:xfrm>
          <a:prstGeom prst="bentConnector4">
            <a:avLst>
              <a:gd name="adj1" fmla="val 196"/>
              <a:gd name="adj2" fmla="val 41002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240758-C176-0CB2-C7D2-D0564A76DC7F}"/>
              </a:ext>
            </a:extLst>
          </p:cNvPr>
          <p:cNvCxnSpPr>
            <a:cxnSpLocks/>
          </p:cNvCxnSpPr>
          <p:nvPr/>
        </p:nvCxnSpPr>
        <p:spPr>
          <a:xfrm rot="10800000">
            <a:off x="4971471" y="5179783"/>
            <a:ext cx="525396" cy="50716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27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DDDFD-D330-63CA-C02F-27CB041F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B06F0F5-FE1E-EA95-69DE-EC3360565738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AFB5E68-CAE9-DB1C-316B-D65782D3317A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96CED7E-7FD6-2F59-7CA6-C74A5A32D395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E009AC1-77C2-5437-AAD5-7DE2BE3DC097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 flipV="1">
            <a:off x="2483565" y="2014229"/>
            <a:ext cx="2561966" cy="225725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991EBFD-1839-4868-5C95-5A81901B4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531" y="313765"/>
            <a:ext cx="6999781" cy="371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97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BBC4-558F-8027-9D91-8404D668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16A5BDA-B610-7317-E6F8-495A673DAB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5CBC7-F381-2D64-C013-4DB94B6477AD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7FA19B7-5691-B0E9-CDD1-494B011FA121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6B142B7-53D6-023A-4C49-03362B8041FE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7AD38-2A7D-CA5E-3F90-5A006223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</p:spTree>
    <p:extLst>
      <p:ext uri="{BB962C8B-B14F-4D97-AF65-F5344CB8AC3E}">
        <p14:creationId xmlns:p14="http://schemas.microsoft.com/office/powerpoint/2010/main" val="790669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5431-7CCB-CC27-DFC8-A8B2A2CB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8FDDDA1-0C7F-F1F9-2618-0B2AC15390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313106-1A11-7F0E-88F8-04BFECF23D2F}"/>
                  </a:ext>
                </a:extLst>
              </p:cNvPr>
              <p:cNvSpPr txBox="1"/>
              <p:nvPr/>
            </p:nvSpPr>
            <p:spPr>
              <a:xfrm>
                <a:off x="4418815" y="4004610"/>
                <a:ext cx="7124700" cy="1825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Calculations: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dirty="0" smtClean="0">
                          <a:latin typeface="Cambria Math" panose="02040503050406030204" pitchFamily="18" charset="0"/>
                        </a:rPr>
                        <m:t>𝐑𝐟𝐃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0.01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den>
                          </m:f>
                        </m:num>
                        <m:den>
                          <m: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dirty="0" smtClean="0">
                          <a:latin typeface="Cambria Math" panose="02040503050406030204" pitchFamily="18" charset="0"/>
                        </a:rPr>
                        <m:t>𝟎𝟎𝟏</m:t>
                      </m:r>
                      <m:f>
                        <m:fPr>
                          <m:ctrlP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𝒎𝒈</m:t>
                          </m:r>
                        </m:num>
                        <m:den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𝒌𝒈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1" i="1" dirty="0" smtClean="0">
                              <a:latin typeface="Cambria Math" panose="02040503050406030204" pitchFamily="18" charset="0"/>
                            </a:rPr>
                            <m:t>𝒅𝒂𝒚</m:t>
                          </m:r>
                        </m:den>
                      </m:f>
                    </m:oMath>
                  </m:oMathPara>
                </a14:m>
                <a:endParaRPr lang="en-US" sz="2800" b="1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313106-1A11-7F0E-88F8-04BFECF23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15" y="4004610"/>
                <a:ext cx="7124700" cy="1825371"/>
              </a:xfrm>
              <a:prstGeom prst="rect">
                <a:avLst/>
              </a:prstGeom>
              <a:blipFill>
                <a:blip r:embed="rId3"/>
                <a:stretch>
                  <a:fillRect l="-770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C87BE19-EDC7-0452-7B9D-AB2B6C13B742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287CC5F-8E73-7D61-2258-60D4389C86B7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7386CE93-DCD9-CD9B-4E5D-1EC91B518A70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41990-9401-91C1-658F-824245EF6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7739FC-E404-4072-14B5-3DF4C52A12BC}"/>
              </a:ext>
            </a:extLst>
          </p:cNvPr>
          <p:cNvSpPr/>
          <p:nvPr/>
        </p:nvSpPr>
        <p:spPr>
          <a:xfrm>
            <a:off x="766482" y="1013012"/>
            <a:ext cx="4101353" cy="82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624D7E-014E-9294-DF21-CE14AFF9F88C}"/>
              </a:ext>
            </a:extLst>
          </p:cNvPr>
          <p:cNvSpPr/>
          <p:nvPr/>
        </p:nvSpPr>
        <p:spPr>
          <a:xfrm>
            <a:off x="912135" y="4598894"/>
            <a:ext cx="3123598" cy="642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23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7FA1B-E7F1-4FC3-7B88-C77B6185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B65EACA-7984-2E1A-4D2D-441AEFCA5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BB9704-B5AD-583B-A875-CADD54DEE704}"/>
                  </a:ext>
                </a:extLst>
              </p:cNvPr>
              <p:cNvSpPr txBox="1"/>
              <p:nvPr/>
            </p:nvSpPr>
            <p:spPr>
              <a:xfrm>
                <a:off x="4418815" y="4004610"/>
                <a:ext cx="7124700" cy="260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Calculations: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𝐑𝐟𝐃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0.01</m:t>
                        </m:r>
                        <m:f>
                          <m:f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0.001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1800" i="1" dirty="0"/>
              </a:p>
              <a:p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𝐃𝐖𝐄𝐋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0.001</m:t>
                          </m:r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𝑚𝑔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den>
                          </m:f>
                          <m: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𝑘𝑔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>
                            <m:f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𝑑𝑎𝑦</m:t>
                              </m:r>
                            </m:den>
                          </m:f>
                        </m:den>
                      </m:f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𝟎𝟑𝟓</m:t>
                      </m:r>
                      <m:f>
                        <m:f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𝒎𝒈</m:t>
                          </m:r>
                        </m:num>
                        <m:den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6BB9704-B5AD-583B-A875-CADD54DEE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15" y="4004610"/>
                <a:ext cx="7124700" cy="2600777"/>
              </a:xfrm>
              <a:prstGeom prst="rect">
                <a:avLst/>
              </a:prstGeom>
              <a:blipFill>
                <a:blip r:embed="rId3"/>
                <a:stretch>
                  <a:fillRect l="-770" t="-1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67C8870-55DA-5E96-7035-D04023253E55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4BEA64C-083C-41FC-CF01-D4940250543F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09FACE5-25D3-B68A-3CCB-51643E14CB36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1731A3-B7D7-407D-60AD-6836B9DEF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516A14-40F9-C6C2-A5CE-A09D12254A7C}"/>
              </a:ext>
            </a:extLst>
          </p:cNvPr>
          <p:cNvSpPr/>
          <p:nvPr/>
        </p:nvSpPr>
        <p:spPr>
          <a:xfrm>
            <a:off x="766482" y="1846731"/>
            <a:ext cx="4101353" cy="82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8E166B-5BE3-3886-990B-E9B456848CB7}"/>
              </a:ext>
            </a:extLst>
          </p:cNvPr>
          <p:cNvSpPr/>
          <p:nvPr/>
        </p:nvSpPr>
        <p:spPr>
          <a:xfrm>
            <a:off x="912135" y="5199528"/>
            <a:ext cx="3123598" cy="642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3B63C0-3EBF-8DF7-473E-C2CE116D7446}"/>
              </a:ext>
            </a:extLst>
          </p:cNvPr>
          <p:cNvSpPr/>
          <p:nvPr/>
        </p:nvSpPr>
        <p:spPr>
          <a:xfrm>
            <a:off x="6738073" y="4341868"/>
            <a:ext cx="1419809" cy="642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24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0EE72-0710-0759-8E3B-EDD01053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0F6EF1A-47F0-66F5-C604-0598C01737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D12145-910C-9E32-6E63-ECF3B240A7C7}"/>
                  </a:ext>
                </a:extLst>
              </p:cNvPr>
              <p:cNvSpPr txBox="1"/>
              <p:nvPr/>
            </p:nvSpPr>
            <p:spPr>
              <a:xfrm>
                <a:off x="4418815" y="4004610"/>
                <a:ext cx="7124700" cy="2405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Calculations:</a:t>
                </a:r>
                <a:endParaRPr lang="en-US" sz="18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𝐃𝐖𝐄𝐋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0.001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0.035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endParaRPr lang="en-US" sz="24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𝐋𝐢𝐟𝐞𝐭𝐢𝐦𝐞</m:t>
                      </m:r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latin typeface="Cambria Math" panose="02040503050406030204" pitchFamily="18" charset="0"/>
                        </a:rPr>
                        <m:t>𝐇𝐀</m:t>
                      </m:r>
                      <m:r>
                        <a:rPr lang="en-US" sz="2400" i="0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0" dirty="0" smtClean="0">
                          <a:latin typeface="Cambria Math" panose="02040503050406030204" pitchFamily="18" charset="0"/>
                        </a:rPr>
                        <m:t>0.035</m:t>
                      </m:r>
                      <m:f>
                        <m:f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mg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 dirty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/>
                        <m:t>0.007 </m:t>
                      </m:r>
                      <m:r>
                        <m:rPr>
                          <m:nor/>
                        </m:rPr>
                        <a:rPr lang="en-US" sz="2400" b="1" dirty="0"/>
                        <m:t>mg</m:t>
                      </m:r>
                      <m:r>
                        <m:rPr>
                          <m:nor/>
                        </m:rPr>
                        <a:rPr lang="en-US" sz="2400" b="1" dirty="0"/>
                        <m:t>/</m:t>
                      </m:r>
                      <m:r>
                        <m:rPr>
                          <m:nor/>
                        </m:rPr>
                        <a:rPr lang="en-US" sz="2400" b="1" dirty="0"/>
                        <m:t>L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D12145-910C-9E32-6E63-ECF3B240A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15" y="4004610"/>
                <a:ext cx="7124700" cy="2405338"/>
              </a:xfrm>
              <a:prstGeom prst="rect">
                <a:avLst/>
              </a:prstGeom>
              <a:blipFill>
                <a:blip r:embed="rId3"/>
                <a:stretch>
                  <a:fillRect l="-770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35427A-829B-AB0A-0BEF-362467BD99C0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F54E7A7-BE1C-B76C-D26A-E2DC24C69301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4D6E926-81D1-4C96-B383-612B171B45ED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F12CBB-AB78-7A9C-0F30-11B8892AF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92E77A-D23B-F9B4-00A4-F93A4539D150}"/>
              </a:ext>
            </a:extLst>
          </p:cNvPr>
          <p:cNvSpPr/>
          <p:nvPr/>
        </p:nvSpPr>
        <p:spPr>
          <a:xfrm>
            <a:off x="766482" y="2626660"/>
            <a:ext cx="4101353" cy="824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B75D4-6168-3A96-6329-0AF114D88024}"/>
              </a:ext>
            </a:extLst>
          </p:cNvPr>
          <p:cNvSpPr/>
          <p:nvPr/>
        </p:nvSpPr>
        <p:spPr>
          <a:xfrm>
            <a:off x="912135" y="5818096"/>
            <a:ext cx="3123598" cy="3923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A833FF-A42A-64A6-A468-3944553CC75A}"/>
              </a:ext>
            </a:extLst>
          </p:cNvPr>
          <p:cNvSpPr/>
          <p:nvPr/>
        </p:nvSpPr>
        <p:spPr>
          <a:xfrm>
            <a:off x="7467600" y="4342374"/>
            <a:ext cx="1147482" cy="642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E0BEA-6449-8DEF-2ECC-E0F775FF6886}"/>
              </a:ext>
            </a:extLst>
          </p:cNvPr>
          <p:cNvSpPr txBox="1"/>
          <p:nvPr/>
        </p:nvSpPr>
        <p:spPr>
          <a:xfrm>
            <a:off x="9180803" y="3957642"/>
            <a:ext cx="2178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conc. Considered safe for lifetime exposure used when no MCL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FF919B-AFD7-7B46-BDB7-78EF40874D81}"/>
              </a:ext>
            </a:extLst>
          </p:cNvPr>
          <p:cNvCxnSpPr>
            <a:cxnSpLocks/>
          </p:cNvCxnSpPr>
          <p:nvPr/>
        </p:nvCxnSpPr>
        <p:spPr>
          <a:xfrm>
            <a:off x="10273553" y="5157971"/>
            <a:ext cx="0" cy="55319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92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03957-A280-65C8-A6CA-2FD50662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D8FCE9F9-E9C2-2A50-7282-E6BBBCEC8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898D87-A2EC-E877-B666-1F0BC14C78DE}"/>
                  </a:ext>
                </a:extLst>
              </p:cNvPr>
              <p:cNvSpPr txBox="1"/>
              <p:nvPr/>
            </p:nvSpPr>
            <p:spPr>
              <a:xfrm>
                <a:off x="4418815" y="4004610"/>
                <a:ext cx="7124700" cy="2505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Calculations: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𝐑𝐟𝐃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0.01</m:t>
                        </m:r>
                        <m:f>
                          <m:f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0.001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18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𝐃𝐖𝐄𝐋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0.001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0.035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8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𝐋𝐢𝐟𝐞𝐭𝐢𝐦𝐞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𝐇𝐀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0.035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 panose="02040503050406030204" pitchFamily="18" charset="0"/>
                          </a:rPr>
                          <m:t>mg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0.20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0.007 </m:t>
                    </m:r>
                    <m:r>
                      <m:rPr>
                        <m:nor/>
                      </m:rPr>
                      <a:rPr lang="en-US" dirty="0"/>
                      <m:t>mg</m:t>
                    </m:r>
                    <m:r>
                      <m:rPr>
                        <m:nor/>
                      </m:rPr>
                      <a:rPr lang="en-US" dirty="0"/>
                      <m:t>/</m:t>
                    </m:r>
                    <m:r>
                      <m:rPr>
                        <m:nor/>
                      </m:rPr>
                      <a:rPr lang="en-US" dirty="0"/>
                      <m:t>L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MCLG</a:t>
                </a:r>
                <a:r>
                  <a:rPr lang="en-US" sz="1800" dirty="0"/>
                  <a:t> = 0.001 mg/L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MCL</a:t>
                </a:r>
                <a:r>
                  <a:rPr lang="en-US" sz="1800" dirty="0"/>
                  <a:t> = 0.003 mg/L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898D87-A2EC-E877-B666-1F0BC14C7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15" y="4004610"/>
                <a:ext cx="7124700" cy="2505173"/>
              </a:xfrm>
              <a:prstGeom prst="rect">
                <a:avLst/>
              </a:prstGeom>
              <a:blipFill>
                <a:blip r:embed="rId3"/>
                <a:stretch>
                  <a:fillRect l="-770" t="-1217" b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67A1F48-C8AE-B744-E506-1AF645F734D0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0A4F0369-A4BD-677F-91C0-74222540CFA3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9EB2635A-0841-2057-3175-208F952F6B84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AEE23-823A-B7F5-6797-4BE3A065E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</p:spTree>
    <p:extLst>
      <p:ext uri="{BB962C8B-B14F-4D97-AF65-F5344CB8AC3E}">
        <p14:creationId xmlns:p14="http://schemas.microsoft.com/office/powerpoint/2010/main" val="828368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47BC34-08D0-F497-411B-FF23BF79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F460B31-77E6-74FA-6241-CDF9E084B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B01DE-6ECF-0770-C2D6-B75CB0BAF85F}"/>
                  </a:ext>
                </a:extLst>
              </p:cNvPr>
              <p:cNvSpPr txBox="1"/>
              <p:nvPr/>
            </p:nvSpPr>
            <p:spPr>
              <a:xfrm>
                <a:off x="4418815" y="4004610"/>
                <a:ext cx="7124700" cy="2505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Calculations: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𝐑𝐟𝐃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0.01</m:t>
                        </m:r>
                        <m:f>
                          <m:f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 = 0.001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18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latin typeface="Cambria Math" panose="02040503050406030204" pitchFamily="18" charset="0"/>
                      </a:rPr>
                      <m:t>𝐃𝐖𝐄𝐋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0.001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= 0.035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800" i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𝐋𝐢𝐟𝐞𝐭𝐢𝐦𝐞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𝐇𝐀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800" i="0" dirty="0" smtClean="0">
                        <a:latin typeface="Cambria Math" panose="02040503050406030204" pitchFamily="18" charset="0"/>
                      </a:rPr>
                      <m:t>0.035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 panose="02040503050406030204" pitchFamily="18" charset="0"/>
                          </a:rPr>
                          <m:t>mg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 dirty="0" smtClean="0"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0.20</m:t>
                    </m:r>
                    <m:r>
                      <a:rPr lang="en-US" sz="18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0.007 </m:t>
                    </m:r>
                    <m:r>
                      <m:rPr>
                        <m:nor/>
                      </m:rPr>
                      <a:rPr lang="en-US" dirty="0"/>
                      <m:t>mg</m:t>
                    </m:r>
                    <m:r>
                      <m:rPr>
                        <m:nor/>
                      </m:rPr>
                      <a:rPr lang="en-US" dirty="0"/>
                      <m:t>/</m:t>
                    </m:r>
                    <m:r>
                      <m:rPr>
                        <m:nor/>
                      </m:rPr>
                      <a:rPr lang="en-US" dirty="0"/>
                      <m:t>L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MCLG</a:t>
                </a:r>
                <a:r>
                  <a:rPr lang="en-US" sz="1800" dirty="0"/>
                  <a:t> = 0.001 mg/L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MCL</a:t>
                </a:r>
                <a:r>
                  <a:rPr lang="en-US" sz="1800" dirty="0"/>
                  <a:t> = 0.003 mg/L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6B01DE-6ECF-0770-C2D6-B75CB0BAF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15" y="4004610"/>
                <a:ext cx="7124700" cy="2505173"/>
              </a:xfrm>
              <a:prstGeom prst="rect">
                <a:avLst/>
              </a:prstGeom>
              <a:blipFill>
                <a:blip r:embed="rId3"/>
                <a:stretch>
                  <a:fillRect l="-770" t="-1217" b="-3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77A06D1-1146-3EB3-DF4D-899AAA5E2074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A04F16B-8B9C-2279-DB33-A187CC903C2B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692B9940-AEF7-E534-917F-C676ACE955E2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F775F-7499-A4E8-3267-8295970E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B5C5E6-C808-A88E-4F18-EAA1E6F017F4}"/>
              </a:ext>
            </a:extLst>
          </p:cNvPr>
          <p:cNvCxnSpPr/>
          <p:nvPr/>
        </p:nvCxnSpPr>
        <p:spPr>
          <a:xfrm>
            <a:off x="9529482" y="5791200"/>
            <a:ext cx="7440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F1126C-4B70-3A5D-A6D5-E50710D1EFCF}"/>
              </a:ext>
            </a:extLst>
          </p:cNvPr>
          <p:cNvCxnSpPr>
            <a:cxnSpLocks/>
          </p:cNvCxnSpPr>
          <p:nvPr/>
        </p:nvCxnSpPr>
        <p:spPr>
          <a:xfrm>
            <a:off x="6902824" y="6060140"/>
            <a:ext cx="33707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FFDF82-7ED3-411A-D240-BB55E47A0EAA}"/>
              </a:ext>
            </a:extLst>
          </p:cNvPr>
          <p:cNvSpPr txBox="1"/>
          <p:nvPr/>
        </p:nvSpPr>
        <p:spPr>
          <a:xfrm>
            <a:off x="10399060" y="5591911"/>
            <a:ext cx="150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Non-enforceable</a:t>
            </a:r>
          </a:p>
        </p:txBody>
      </p:sp>
      <p:pic>
        <p:nvPicPr>
          <p:cNvPr id="8194" name="Picture 2" descr="WHO: World Health Organisation - Office of the Secretary-General's Envoy on  Youth">
            <a:extLst>
              <a:ext uri="{FF2B5EF4-FFF2-40B4-BE49-F238E27FC236}">
                <a16:creationId xmlns:a16="http://schemas.microsoft.com/office/drawing/2014/main" id="{408ABD69-86A5-639A-BE47-88CBBFA04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947" y="3153783"/>
            <a:ext cx="2415183" cy="77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89C78D-F5A7-55AA-50E7-47AC6A65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2092" y="1668680"/>
            <a:ext cx="1793038" cy="1409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C3D172-D23F-174F-D323-86574EDEC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337" y="3998112"/>
            <a:ext cx="2415183" cy="11057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812F69-05D6-654C-D9E6-223A870F30DA}"/>
              </a:ext>
            </a:extLst>
          </p:cNvPr>
          <p:cNvSpPr txBox="1"/>
          <p:nvPr/>
        </p:nvSpPr>
        <p:spPr>
          <a:xfrm>
            <a:off x="10273553" y="349410"/>
            <a:ext cx="1622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 can be developed by separate agencies</a:t>
            </a:r>
          </a:p>
        </p:txBody>
      </p:sp>
    </p:spTree>
    <p:extLst>
      <p:ext uri="{BB962C8B-B14F-4D97-AF65-F5344CB8AC3E}">
        <p14:creationId xmlns:p14="http://schemas.microsoft.com/office/powerpoint/2010/main" val="408223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69F77-67B5-966B-16D9-F33381FA0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 featuring a timeline of the most important drinking water laws in U.S. history">
            <a:extLst>
              <a:ext uri="{FF2B5EF4-FFF2-40B4-BE49-F238E27FC236}">
                <a16:creationId xmlns:a16="http://schemas.microsoft.com/office/drawing/2014/main" id="{2F5B006E-9545-2009-6B7B-8A25575A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E01152-5C2E-A500-DA91-E56767C4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309" y="2447806"/>
            <a:ext cx="1402720" cy="608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68B662-216C-E602-2A42-C614C031FA0E}"/>
              </a:ext>
            </a:extLst>
          </p:cNvPr>
          <p:cNvSpPr txBox="1"/>
          <p:nvPr/>
        </p:nvSpPr>
        <p:spPr>
          <a:xfrm>
            <a:off x="6363050" y="2871945"/>
            <a:ext cx="196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 2</a:t>
            </a:r>
            <a:r>
              <a:rPr lang="en-US" b="1" baseline="30000" dirty="0"/>
              <a:t>nd</a:t>
            </a:r>
            <a:r>
              <a:rPr lang="en-US" b="1" dirty="0"/>
              <a:t>, 1970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20BA50-8A33-ED6A-24F0-D4178468E62D}"/>
              </a:ext>
            </a:extLst>
          </p:cNvPr>
          <p:cNvSpPr txBox="1"/>
          <p:nvPr/>
        </p:nvSpPr>
        <p:spPr>
          <a:xfrm>
            <a:off x="522289" y="3480750"/>
            <a:ext cx="6586724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Towards end of 1950s-public began to express growing concern about the environmental impacts that WE THE PEOPLE were having 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Bills like Resource and Conservation 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1969 Ohio Cuyahoga River caught on fire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137D5-CA4F-42B9-C5D8-8D18690BC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401" y="1034449"/>
            <a:ext cx="7729823" cy="5024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FA9E27-E6A3-0EAA-DDD8-39AC2D2E7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7414" y="-22129"/>
            <a:ext cx="4614586" cy="3502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4EAE4-4D5D-7CCD-A686-B8548B6EC2E6}"/>
              </a:ext>
            </a:extLst>
          </p:cNvPr>
          <p:cNvSpPr txBox="1"/>
          <p:nvPr/>
        </p:nvSpPr>
        <p:spPr>
          <a:xfrm>
            <a:off x="779420" y="6162936"/>
            <a:ext cx="786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element we use to put out fire CAUGHT ON FIRE! -&gt; Industrial pollution</a:t>
            </a:r>
          </a:p>
        </p:txBody>
      </p:sp>
    </p:spTree>
    <p:extLst>
      <p:ext uri="{BB962C8B-B14F-4D97-AF65-F5344CB8AC3E}">
        <p14:creationId xmlns:p14="http://schemas.microsoft.com/office/powerpoint/2010/main" val="4216515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56860-3729-48EE-9E28-89CA708C0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E447FC0-C1D6-526F-318A-B95170926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 t="40500" r="4375"/>
          <a:stretch/>
        </p:blipFill>
        <p:spPr bwMode="auto">
          <a:xfrm>
            <a:off x="468630" y="542748"/>
            <a:ext cx="9329794" cy="346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United States Environmental Protection Agency - Wikipedia">
            <a:extLst>
              <a:ext uri="{FF2B5EF4-FFF2-40B4-BE49-F238E27FC236}">
                <a16:creationId xmlns:a16="http://schemas.microsoft.com/office/drawing/2014/main" id="{F91758C6-93FC-BA3F-2D63-68B2FAA15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497" y="31362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274F37D-18B7-0027-D546-B4E46221DEBE}"/>
              </a:ext>
            </a:extLst>
          </p:cNvPr>
          <p:cNvSpPr/>
          <p:nvPr/>
        </p:nvSpPr>
        <p:spPr>
          <a:xfrm>
            <a:off x="10273554" y="5710524"/>
            <a:ext cx="1731702" cy="1084711"/>
          </a:xfrm>
          <a:prstGeom prst="wedgeEllipseCallout">
            <a:avLst>
              <a:gd name="adj1" fmla="val -26972"/>
              <a:gd name="adj2" fmla="val -934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8C75A6-DC77-E3F0-C21A-E074C45D5899}"/>
                  </a:ext>
                </a:extLst>
              </p:cNvPr>
              <p:cNvSpPr txBox="1"/>
              <p:nvPr/>
            </p:nvSpPr>
            <p:spPr>
              <a:xfrm>
                <a:off x="4418815" y="4004610"/>
                <a:ext cx="7124700" cy="2607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Calculations: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𝐑𝐟𝐃</m:t>
                    </m:r>
                    <m:r>
                      <a:rPr lang="en-US" sz="18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  <m:f>
                          <m:fPr>
                            <m:ctrlPr>
                              <a:rPr lang="en-US" sz="18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sz="18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sz="18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8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num>
                      <m:den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= 0.001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𝑘𝑔</m:t>
                        </m:r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𝑑𝑎𝑦</m:t>
                        </m:r>
                      </m:den>
                    </m:f>
                  </m:oMath>
                </a14:m>
                <a:endParaRPr lang="en-US" sz="1800" i="1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1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𝐃𝐖𝐄𝐋</m:t>
                    </m:r>
                    <m:r>
                      <a:rPr 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0.001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𝑚𝑔</m:t>
                            </m:r>
                          </m:num>
                          <m:den>
                            <m:r>
                              <a:rPr 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  <m:r>
                          <a:rPr lang="en-US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</m:t>
                        </m:r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</m:den>
                        </m:f>
                      </m:den>
                    </m:f>
                    <m:r>
                      <a:rPr lang="en-US" sz="18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 0.035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𝑚𝑔</m:t>
                        </m:r>
                      </m:num>
                      <m:den>
                        <m: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en-US" sz="1800" i="1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𝐋𝐢𝐟𝐞𝐭𝐢𝐦𝐞</m:t>
                    </m:r>
                    <m:r>
                      <a:rPr lang="en-US" b="1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𝐇𝐀</m:t>
                    </m:r>
                    <m:r>
                      <a:rPr 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8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0.035</m:t>
                    </m:r>
                    <m:f>
                      <m:fPr>
                        <m:ctrlPr>
                          <a:rPr lang="en-US" sz="18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mg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8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0.20</m:t>
                    </m:r>
                    <m:r>
                      <a:rPr lang="en-US" sz="1800" b="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2"/>
                        </a:solidFill>
                      </a:rPr>
                      <m:t>0.007 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2"/>
                        </a:solidFill>
                      </a:rPr>
                      <m:t>mg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2"/>
                        </a:solidFill>
                      </a:rPr>
                      <m:t>/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2"/>
                        </a:solidFill>
                      </a:rPr>
                      <m:t>L</m:t>
                    </m:r>
                  </m:oMath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1" dirty="0">
                    <a:solidFill>
                      <a:schemeClr val="bg2"/>
                    </a:solidFill>
                  </a:rPr>
                  <a:t>MCLG</a:t>
                </a:r>
                <a:r>
                  <a:rPr lang="en-US" sz="1800" dirty="0">
                    <a:solidFill>
                      <a:schemeClr val="bg2"/>
                    </a:solidFill>
                  </a:rPr>
                  <a:t> = 0.001 mg/L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MCL</a:t>
                </a:r>
                <a:r>
                  <a:rPr lang="en-US" sz="2400" dirty="0"/>
                  <a:t> = 0.003 mg/L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B8C75A6-DC77-E3F0-C21A-E074C45D5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815" y="4004610"/>
                <a:ext cx="7124700" cy="2607380"/>
              </a:xfrm>
              <a:prstGeom prst="rect">
                <a:avLst/>
              </a:prstGeom>
              <a:blipFill>
                <a:blip r:embed="rId4"/>
                <a:stretch>
                  <a:fillRect l="-1198" t="-1168" b="-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7894D2E-F8DF-F05A-7D34-7D10884080BB}"/>
              </a:ext>
            </a:extLst>
          </p:cNvPr>
          <p:cNvSpPr txBox="1"/>
          <p:nvPr/>
        </p:nvSpPr>
        <p:spPr>
          <a:xfrm>
            <a:off x="921766" y="4271485"/>
            <a:ext cx="3123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Value given by table: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NOEL </a:t>
            </a:r>
            <a:r>
              <a:rPr lang="en-US" sz="2000" dirty="0"/>
              <a:t>= 0.01 mg/kg/day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UF</a:t>
            </a:r>
            <a:r>
              <a:rPr lang="en-US" sz="2000" dirty="0"/>
              <a:t> 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BW</a:t>
            </a:r>
            <a:r>
              <a:rPr lang="en-US" sz="2000" dirty="0"/>
              <a:t> = 70 kg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dirty="0"/>
              <a:t> = 2 L/day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RSC</a:t>
            </a:r>
            <a:r>
              <a:rPr lang="en-US" sz="2000" dirty="0"/>
              <a:t> = 20% = 0.2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6C7FBFDB-05D6-FD5A-0F2A-FAA8DB614703}"/>
              </a:ext>
            </a:extLst>
          </p:cNvPr>
          <p:cNvSpPr/>
          <p:nvPr/>
        </p:nvSpPr>
        <p:spPr>
          <a:xfrm>
            <a:off x="388409" y="4147619"/>
            <a:ext cx="433331" cy="2362164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55D98FA8-1D69-8283-4E46-FD0F3D9FAF01}"/>
              </a:ext>
            </a:extLst>
          </p:cNvPr>
          <p:cNvSpPr/>
          <p:nvPr/>
        </p:nvSpPr>
        <p:spPr>
          <a:xfrm>
            <a:off x="4063335" y="4147618"/>
            <a:ext cx="286352" cy="236216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CC815-4B93-9A67-3A68-8192ADF5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266000"/>
            <a:ext cx="10515600" cy="366395"/>
          </a:xfrm>
        </p:spPr>
        <p:txBody>
          <a:bodyPr>
            <a:no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Example: Aldicarb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2681C1-552F-1D46-9F8F-D43364930585}"/>
              </a:ext>
            </a:extLst>
          </p:cNvPr>
          <p:cNvCxnSpPr>
            <a:cxnSpLocks/>
          </p:cNvCxnSpPr>
          <p:nvPr/>
        </p:nvCxnSpPr>
        <p:spPr>
          <a:xfrm>
            <a:off x="7238720" y="6373902"/>
            <a:ext cx="28418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A9910F-1854-D5FE-F04F-2361B598E67B}"/>
              </a:ext>
            </a:extLst>
          </p:cNvPr>
          <p:cNvSpPr txBox="1"/>
          <p:nvPr/>
        </p:nvSpPr>
        <p:spPr>
          <a:xfrm>
            <a:off x="10399060" y="6093932"/>
            <a:ext cx="160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Enforceable!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84C1F-CB95-5F9B-58C9-B5D62B26776C}"/>
              </a:ext>
            </a:extLst>
          </p:cNvPr>
          <p:cNvSpPr txBox="1"/>
          <p:nvPr/>
        </p:nvSpPr>
        <p:spPr>
          <a:xfrm>
            <a:off x="9708777" y="1015803"/>
            <a:ext cx="2413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“I typically also recommend a treatment technology but don’t really care which you use as long as it is below, I am happy.”</a:t>
            </a:r>
          </a:p>
        </p:txBody>
      </p:sp>
    </p:spTree>
    <p:extLst>
      <p:ext uri="{BB962C8B-B14F-4D97-AF65-F5344CB8AC3E}">
        <p14:creationId xmlns:p14="http://schemas.microsoft.com/office/powerpoint/2010/main" val="2428770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121A72-27C4-7EC9-F05C-F856E27E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6259CF-7B1E-8898-A3B2-CA5B04C61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D8E64-F7C7-159B-0108-3728E138C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7EBC4-301B-F70F-AC72-20C96302D4CF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Six year review data-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5BB47-16FA-7F57-782D-F29AA1DD5324}"/>
              </a:ext>
            </a:extLst>
          </p:cNvPr>
          <p:cNvSpPr/>
          <p:nvPr/>
        </p:nvSpPr>
        <p:spPr>
          <a:xfrm>
            <a:off x="762000" y="3083859"/>
            <a:ext cx="10744200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Now that we understand toxicity, how often do they occur?</a:t>
            </a:r>
          </a:p>
        </p:txBody>
      </p:sp>
    </p:spTree>
    <p:extLst>
      <p:ext uri="{BB962C8B-B14F-4D97-AF65-F5344CB8AC3E}">
        <p14:creationId xmlns:p14="http://schemas.microsoft.com/office/powerpoint/2010/main" val="576094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32C54-918E-A6C5-A87A-5A4E9CE0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84AB2E-2E69-886F-C41A-DD13D4BE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91D0C4-CBD4-73D0-2AAA-2291BCC0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2E006-3805-4A35-E75A-988ADCF26B83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Six year review data-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395D9B-C36D-F597-CFB3-BB41BEF31038}"/>
              </a:ext>
            </a:extLst>
          </p:cNvPr>
          <p:cNvSpPr/>
          <p:nvPr/>
        </p:nvSpPr>
        <p:spPr>
          <a:xfrm>
            <a:off x="762000" y="3083859"/>
            <a:ext cx="10744200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Before we begin…What is a CWS. Is it like a common drinking cup?</a:t>
            </a:r>
          </a:p>
        </p:txBody>
      </p:sp>
    </p:spTree>
    <p:extLst>
      <p:ext uri="{BB962C8B-B14F-4D97-AF65-F5344CB8AC3E}">
        <p14:creationId xmlns:p14="http://schemas.microsoft.com/office/powerpoint/2010/main" val="846212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D58E89-94A1-25F6-2553-80A52636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0A6FC8D-9F37-EFE1-A0E8-5331AAFF7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3764902-422A-AF30-E3AC-C3DFB6FE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8F9245-B9B0-C5AF-91A0-6E9B27F942AC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Six year review data-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A4944F-78FF-1708-B603-2D2C2562A1E8}"/>
              </a:ext>
            </a:extLst>
          </p:cNvPr>
          <p:cNvSpPr/>
          <p:nvPr/>
        </p:nvSpPr>
        <p:spPr>
          <a:xfrm>
            <a:off x="762000" y="3083859"/>
            <a:ext cx="10744200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Before we begin…What is a CWS. Is it like a common drinking cup?</a:t>
            </a:r>
          </a:p>
        </p:txBody>
      </p:sp>
      <p:pic>
        <p:nvPicPr>
          <p:cNvPr id="7170" name="Picture 2" descr="III: “Beware the Common Drinking Cup” – Reform and the Assault on the Common  Drinking Cup – Disposable America">
            <a:extLst>
              <a:ext uri="{FF2B5EF4-FFF2-40B4-BE49-F238E27FC236}">
                <a16:creationId xmlns:a16="http://schemas.microsoft.com/office/drawing/2014/main" id="{F3618AB8-4990-CCD7-C8CD-2A917167E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262063"/>
            <a:ext cx="63912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10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8AA7A-4AD2-58BC-6292-433BB539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04353E-EE0A-A443-FAD7-3CF40DDA8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D357A89-A794-7115-D987-0E8D4916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EAE2B-E4EA-22E3-AF8E-C69571748095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Six year review data-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05CD67-B9D5-D9D5-EB31-CF0FEAD156B4}"/>
              </a:ext>
            </a:extLst>
          </p:cNvPr>
          <p:cNvSpPr/>
          <p:nvPr/>
        </p:nvSpPr>
        <p:spPr>
          <a:xfrm>
            <a:off x="762000" y="3083859"/>
            <a:ext cx="10744200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Before we begin…What is a CWS. Is it like a common drinking cup?</a:t>
            </a:r>
          </a:p>
        </p:txBody>
      </p:sp>
      <p:pic>
        <p:nvPicPr>
          <p:cNvPr id="7170" name="Picture 2" descr="III: “Beware the Common Drinking Cup” – Reform and the Assault on the Common  Drinking Cup – Disposable America">
            <a:extLst>
              <a:ext uri="{FF2B5EF4-FFF2-40B4-BE49-F238E27FC236}">
                <a16:creationId xmlns:a16="http://schemas.microsoft.com/office/drawing/2014/main" id="{73087BBB-3059-A000-45F3-2FBF6938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1262063"/>
            <a:ext cx="63912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D58FFD-2ABA-4EFF-44E2-5C89BBCB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1" y="3122746"/>
            <a:ext cx="11589337" cy="18137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E924DB-EF95-7A35-A2B4-40A0A8209111}"/>
              </a:ext>
            </a:extLst>
          </p:cNvPr>
          <p:cNvSpPr txBox="1"/>
          <p:nvPr/>
        </p:nvSpPr>
        <p:spPr>
          <a:xfrm>
            <a:off x="2900363" y="576971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https://safedrinkingwaterdotcom.wordpress.com/2012/10/29/100-years-of-outlawing-the-common-cup/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8425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63469-2C6A-72C0-3D30-9DBDB3F0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Classifications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926D1-A9A8-A255-D9A4-FEC7C0068E8A}"/>
              </a:ext>
            </a:extLst>
          </p:cNvPr>
          <p:cNvSpPr txBox="1"/>
          <p:nvPr/>
        </p:nvSpPr>
        <p:spPr>
          <a:xfrm>
            <a:off x="643890" y="1188720"/>
            <a:ext cx="109042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 </a:t>
            </a:r>
            <a:r>
              <a:rPr lang="en-US" sz="2400" b="1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public water system (PWS)</a:t>
            </a: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have at least 15 service connections or serves an average of at least 25 people for at least 60 days a year. It can be publicly or privately owned. EPA has defined three types of </a:t>
            </a:r>
            <a:r>
              <a:rPr lang="en-US" sz="2400" b="0" u="sng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public water systems</a:t>
            </a: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Community Water System (CWS)</a:t>
            </a: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supplies water to the same population year-round. (e.g. City of Tampa Water Department)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Non-Transient Non-Community Water System (NTNCWS)</a:t>
            </a: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regularly supplies water to at least 25 of the same people at least 6 months/year. (e.g. schools, factories, office buildings, and hospitals which have their own water systems.)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Transient Non-Community Water System (TNCWS)</a:t>
            </a: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provides water in a place where people do not remain for long periods of time. (e.g. gas station or campground)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There are over 148,000 public water systems in the United States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328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Each has a public water system identifier (PWSID)</a:t>
            </a:r>
            <a:endParaRPr lang="en-US" sz="2400" b="0" dirty="0">
              <a:solidFill>
                <a:srgbClr val="1F2328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80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545FA-BD81-927F-34C8-B51C7B196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0982-7E00-42AE-2D4E-A02AA749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Classifications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1CF0D-C3C8-03FD-4918-C3CB73C4EBC3}"/>
              </a:ext>
            </a:extLst>
          </p:cNvPr>
          <p:cNvSpPr txBox="1"/>
          <p:nvPr/>
        </p:nvSpPr>
        <p:spPr>
          <a:xfrm>
            <a:off x="643890" y="1188720"/>
            <a:ext cx="1090422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 </a:t>
            </a: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public water system (PWS)</a:t>
            </a:r>
            <a:r>
              <a:rPr lang="en-US" sz="2400" b="0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have at least 15 service connections or serves an average of at least 25 people for at least 60 days a year. It can be publicly or privately owned. EPA has defined three types of </a:t>
            </a:r>
            <a:r>
              <a:rPr lang="en-US" sz="2400" b="0" u="sng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public water systems</a:t>
            </a:r>
            <a:r>
              <a:rPr lang="en-US" sz="2400" b="0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Community Water System (CWS)</a:t>
            </a:r>
            <a:r>
              <a:rPr lang="en-US" sz="2400" b="0" dirty="0">
                <a:solidFill>
                  <a:srgbClr val="1F2328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supplies water to the same population year-round. (e.g. City of Tampa Water Department)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Non-Transient Non-Community Water System (NTNCWS)</a:t>
            </a:r>
            <a:r>
              <a:rPr lang="en-US" sz="2400" b="0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regularly supplies water to at least 25 of the same people at least 6 months/year. (e.g. schools, factories, office buildings, and hospitals which have their own water systems.)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Transient Non-Community Water System (TNCWS)</a:t>
            </a:r>
            <a:r>
              <a:rPr lang="en-US" sz="2400" b="0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provides water in a place where people do not remain for long periods of time. (e.g. gas station or campground)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bg2">
                    <a:lumMod val="9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There are over 148,000 public water systems in the United States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Each has a public water system identifier (PWSID)</a:t>
            </a:r>
            <a:endParaRPr lang="en-US" sz="2400" b="0" dirty="0">
              <a:solidFill>
                <a:schemeClr val="bg2">
                  <a:lumMod val="9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65FF32-8B6D-8748-84D9-750C5CD8C5A2}"/>
              </a:ext>
            </a:extLst>
          </p:cNvPr>
          <p:cNvSpPr/>
          <p:nvPr/>
        </p:nvSpPr>
        <p:spPr>
          <a:xfrm>
            <a:off x="1009650" y="2336452"/>
            <a:ext cx="10444413" cy="7429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9928D-FC30-9717-636C-AC4E8FAEDBC0}"/>
              </a:ext>
            </a:extLst>
          </p:cNvPr>
          <p:cNvSpPr/>
          <p:nvPr/>
        </p:nvSpPr>
        <p:spPr>
          <a:xfrm>
            <a:off x="1009650" y="3177988"/>
            <a:ext cx="10444413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 this project, you will be focusing on analyzing data for “active CWS” only. </a:t>
            </a:r>
          </a:p>
        </p:txBody>
      </p:sp>
    </p:spTree>
    <p:extLst>
      <p:ext uri="{BB962C8B-B14F-4D97-AF65-F5344CB8AC3E}">
        <p14:creationId xmlns:p14="http://schemas.microsoft.com/office/powerpoint/2010/main" val="2661234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9D681-D2B8-9814-6353-83EFD7706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D05D92BD-49AE-A90D-E942-816DCA09B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30B19-E916-5D86-27D9-C0A834D3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08" y="2464652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the </a:t>
            </a:r>
            <a:r>
              <a:rPr lang="en-US" sz="5400" dirty="0"/>
              <a:t>occurrence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8CB1B-E825-455A-3A32-1E9E71A04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3809" y="4133850"/>
            <a:ext cx="4036333" cy="850453"/>
          </a:xfrm>
        </p:spPr>
        <p:txBody>
          <a:bodyPr vert="horz" lIns="91440" tIns="45720" rIns="91440" bIns="45720" rtlCol="0" anchor="b">
            <a:normAutofit fontScale="92500"/>
          </a:bodyPr>
          <a:lstStyle/>
          <a:p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 </a:t>
            </a:r>
            <a:r>
              <a:rPr lang="en-US" sz="1800" dirty="0">
                <a:hlinkClick r:id="rId2"/>
              </a:rPr>
              <a:t>Six-Year Review (SYR)</a:t>
            </a:r>
            <a:endParaRPr lang="en-US" sz="1800" dirty="0"/>
          </a:p>
          <a:p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</a:t>
            </a:r>
            <a:r>
              <a:rPr lang="en-US" sz="1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SDWIS Federal Reports (Violations)</a:t>
            </a:r>
            <a:endParaRPr lang="en-US" sz="180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892047C4-A7E5-1582-8D74-25DF6CECF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83E39B32-13F4-0E84-F778-FE3DEA115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5E87D504-2FC7-7870-87F4-6F8BBA70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23AB0A23-1D2B-EFAA-CF9C-E5A0F1ACF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E426A2B9-5D11-12C3-BC18-8F91398C3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E3648EFD-A670-84CE-5899-839A99463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ancer Causing Chemicals in Drinking Water | Natural Health Blog">
            <a:extLst>
              <a:ext uri="{FF2B5EF4-FFF2-40B4-BE49-F238E27FC236}">
                <a16:creationId xmlns:a16="http://schemas.microsoft.com/office/drawing/2014/main" id="{9C1E6FDD-83EB-34DC-BD48-D7F667983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814943"/>
            <a:ext cx="5536001" cy="316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287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C1A2A2-D2CE-A488-E206-1A720B219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7BAFF1-520A-B1B1-7209-77E4EEE0D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708C62-8BC7-324D-4FA7-83870BCC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0B3E0-401A-324E-B534-EBD0D0559C92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is impacted by this contaminant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Using the </a:t>
            </a: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Six-year review 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data---look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2E974A-2117-651D-16A9-2F9A1D842742}"/>
              </a:ext>
            </a:extLst>
          </p:cNvPr>
          <p:cNvSpPr/>
          <p:nvPr/>
        </p:nvSpPr>
        <p:spPr>
          <a:xfrm>
            <a:off x="1009650" y="3751730"/>
            <a:ext cx="10444413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2. Let’s explore the </a:t>
            </a:r>
            <a:r>
              <a:rPr lang="en-US" sz="3200" b="1" dirty="0">
                <a:hlinkClick r:id="rId2"/>
              </a:rPr>
              <a:t>Six-Year Review (SYR)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77782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AC97A-F7D7-9043-144D-82D551CA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11" y="912988"/>
            <a:ext cx="5049833" cy="562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0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4B3EB4-5260-6FA2-3BA4-10483DBDF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 featuring a timeline of the most important drinking water laws in U.S. history">
            <a:extLst>
              <a:ext uri="{FF2B5EF4-FFF2-40B4-BE49-F238E27FC236}">
                <a16:creationId xmlns:a16="http://schemas.microsoft.com/office/drawing/2014/main" id="{7B120BBA-4F56-A536-E9A0-B4982CA63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79F48D-DFB3-50E3-A8FD-BF71BEEF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309" y="2447806"/>
            <a:ext cx="1402720" cy="608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7602A-98A6-994E-5BD3-CED7D26F3F0F}"/>
              </a:ext>
            </a:extLst>
          </p:cNvPr>
          <p:cNvSpPr txBox="1"/>
          <p:nvPr/>
        </p:nvSpPr>
        <p:spPr>
          <a:xfrm>
            <a:off x="6363050" y="2871945"/>
            <a:ext cx="196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 2</a:t>
            </a:r>
            <a:r>
              <a:rPr lang="en-US" b="1" baseline="30000" dirty="0"/>
              <a:t>nd</a:t>
            </a:r>
            <a:r>
              <a:rPr lang="en-US" b="1" dirty="0"/>
              <a:t>, 1970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A3FD42-1EDA-EB41-981B-40AB2FAE19A5}"/>
              </a:ext>
            </a:extLst>
          </p:cNvPr>
          <p:cNvSpPr txBox="1"/>
          <p:nvPr/>
        </p:nvSpPr>
        <p:spPr>
          <a:xfrm>
            <a:off x="522289" y="3480750"/>
            <a:ext cx="6586724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Towards end of 1950s-public began to express growing concern about the environmental impacts that WE THE PEOPLE were having 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Bills like Resource and Conservation 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1969 Ohio Cuyahoga River caught on fire</a:t>
            </a:r>
          </a:p>
        </p:txBody>
      </p:sp>
    </p:spTree>
    <p:extLst>
      <p:ext uri="{BB962C8B-B14F-4D97-AF65-F5344CB8AC3E}">
        <p14:creationId xmlns:p14="http://schemas.microsoft.com/office/powerpoint/2010/main" val="282835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6EFAC-D023-CDEA-0DFC-590CEE401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E63793A-F56D-0B2E-AEA1-CBE7E463AA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7D6F20-0663-B506-B9EF-E9F55D30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B7C1A-F731-4839-E4AF-68E0AE6E75E1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</a:t>
            </a: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Six-year review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data---look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Using </a:t>
            </a: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SDWIS Federal reports</a:t>
            </a:r>
            <a:r>
              <a:rPr lang="en-US" sz="2000" b="0" i="0" u="none" strike="noStrike" baseline="0" dirty="0">
                <a:latin typeface="Times New Roman" panose="02020603050405020304" pitchFamily="18" charset="0"/>
              </a:rPr>
              <a:t>—review MCL violation data for that contaminant on a national </a:t>
            </a:r>
            <a:r>
              <a:rPr lang="en-US" sz="2000" dirty="0"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22A83B-F5D7-FAF5-ED0D-BC29E07ED3C2}"/>
              </a:ext>
            </a:extLst>
          </p:cNvPr>
          <p:cNvSpPr/>
          <p:nvPr/>
        </p:nvSpPr>
        <p:spPr>
          <a:xfrm>
            <a:off x="838200" y="4388223"/>
            <a:ext cx="10444413" cy="1891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3. Let’s explore the </a:t>
            </a:r>
            <a:r>
              <a:rPr lang="en-US" sz="3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SDWIS Federal Reports (Violations)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14512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BFF2-4758-1D61-1737-68F6A53D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353"/>
            <a:ext cx="10515600" cy="7689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Reference: </a:t>
            </a:r>
            <a:r>
              <a:rPr lang="en-US" dirty="0" err="1">
                <a:latin typeface="+mj-lt"/>
                <a:cs typeface="Times New Roman" panose="02020603050405020304" pitchFamily="18" charset="0"/>
              </a:rPr>
              <a:t>Ctrl+f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 in the excel spreadsheet 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SDWA_REF_CODE_VALUES.csv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to define the column names and value descriptions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9A7D3-A8F0-7975-58AC-82DE951F0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48" y="1315923"/>
            <a:ext cx="8935932" cy="513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78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082" name="Straight Connector 308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3A36F7-FBC0-FC17-09EB-F74D20E00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1254821"/>
            <a:ext cx="5608830" cy="423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5BB93A2-5E5B-3C53-1038-6480D20D2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06DE7B-C6FC-758A-2C02-D1F5973C9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84" y="2055813"/>
            <a:ext cx="4897526" cy="36579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70F553-0513-78DE-9B64-4DD89DEA019B}"/>
              </a:ext>
            </a:extLst>
          </p:cNvPr>
          <p:cNvSpPr txBox="1"/>
          <p:nvPr/>
        </p:nvSpPr>
        <p:spPr>
          <a:xfrm>
            <a:off x="783429" y="1436491"/>
            <a:ext cx="434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Q1. Group by: PWSID? State? County? EPA Region?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296129-A519-DD90-079C-F44DF701E5D4}"/>
              </a:ext>
            </a:extLst>
          </p:cNvPr>
          <p:cNvSpPr txBox="1"/>
          <p:nvPr/>
        </p:nvSpPr>
        <p:spPr>
          <a:xfrm>
            <a:off x="783429" y="5894254"/>
            <a:ext cx="424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Q2. Daily? Monthly? Quarterly? Yearly?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A3E93B-AB16-1309-6717-09D640044C02}"/>
              </a:ext>
            </a:extLst>
          </p:cNvPr>
          <p:cNvSpPr txBox="1"/>
          <p:nvPr/>
        </p:nvSpPr>
        <p:spPr>
          <a:xfrm>
            <a:off x="797652" y="6259379"/>
            <a:ext cx="424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Q3. Average? Percentile? Median?</a:t>
            </a:r>
          </a:p>
        </p:txBody>
      </p:sp>
    </p:spTree>
    <p:extLst>
      <p:ext uri="{BB962C8B-B14F-4D97-AF65-F5344CB8AC3E}">
        <p14:creationId xmlns:p14="http://schemas.microsoft.com/office/powerpoint/2010/main" val="361451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5D69E-67BE-2A39-BF38-CC434B649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1D8ED7-EF91-7B03-05D7-58E76DDBB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19E2310-FD90-AC8E-61C7-126C7F620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DC87F93-47CF-3A87-4535-605771C3F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F95EEF-6004-AD15-0EDB-5DA37F2AF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10C1E0-F319-74DF-6BD7-28D2C3BB6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DA9FEBC-D993-EF14-1A54-73A5FD5B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24C95-C3C2-2428-CE3E-CAFAC2DBC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0" kern="1200" dirty="0">
                <a:solidFill>
                  <a:schemeClr val="tx1"/>
                </a:solidFill>
                <a:effectLst/>
              </a:rPr>
              <a:t>System Characteristics: who is impacted by the contaminant? </a:t>
            </a:r>
            <a:endParaRPr lang="en-US" sz="4800" kern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9141FA-528F-377E-63FB-1C2A5C46305D}"/>
              </a:ext>
            </a:extLst>
          </p:cNvPr>
          <p:cNvSpPr txBox="1"/>
          <p:nvPr/>
        </p:nvSpPr>
        <p:spPr>
          <a:xfrm>
            <a:off x="1045028" y="2937512"/>
            <a:ext cx="9941319" cy="3124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Size category</a:t>
            </a: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 </a:t>
            </a:r>
            <a:b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(based on people served by the system)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 = Very Small &lt;=500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 = Small 501-3,300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3 = Medium 3,301-10,000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4 = Large 10,001-100,000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5 = Very large &gt;100,000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4A843FE-04AE-48C2-6A97-45FBA7C84C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2792DC3-E09F-0BF0-0B04-ECFD6F1D1134}"/>
              </a:ext>
            </a:extLst>
          </p:cNvPr>
          <p:cNvSpPr txBox="1"/>
          <p:nvPr/>
        </p:nvSpPr>
        <p:spPr>
          <a:xfrm>
            <a:off x="6606539" y="3067369"/>
            <a:ext cx="5333047" cy="306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b="1" i="0" dirty="0">
                <a:solidFill>
                  <a:srgbClr val="1F2328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Water Source</a:t>
            </a:r>
            <a:endParaRPr lang="en-US" sz="2400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+mj-lt"/>
              </a:rPr>
              <a:t>GW: Groundwater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328"/>
                </a:solidFill>
                <a:latin typeface="+mj-lt"/>
              </a:rPr>
              <a:t>GU: Groundwater under the influence of surface water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328"/>
                </a:solidFill>
                <a:latin typeface="+mj-lt"/>
              </a:rPr>
              <a:t>GWP: Groundwater purchased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328"/>
                </a:solidFill>
                <a:latin typeface="+mj-lt"/>
              </a:rPr>
              <a:t>SW: Surface water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F2328"/>
                </a:solidFill>
                <a:latin typeface="+mj-lt"/>
              </a:rPr>
              <a:t>SWP: Surface water purchased</a:t>
            </a:r>
          </a:p>
        </p:txBody>
      </p:sp>
    </p:spTree>
    <p:extLst>
      <p:ext uri="{BB962C8B-B14F-4D97-AF65-F5344CB8AC3E}">
        <p14:creationId xmlns:p14="http://schemas.microsoft.com/office/powerpoint/2010/main" val="20443076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1EE7E-25D3-E487-4B1D-491C7DDDE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5C60AE-49C0-EE4F-EC1F-AA39E334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C08D34-8007-3083-C578-A9288DF1F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07CCBA-A8B1-17AA-239F-57777DF92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127652-CE07-DAAC-FD2B-AD7010549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E92BD4-98A1-6FD2-8BF0-F0223AEEA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212D8A8-393F-25E9-A275-3478A753B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C1AC1-2DD2-E683-C8BB-5393FB78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i="0" kern="1200" dirty="0">
                <a:solidFill>
                  <a:schemeClr val="tx1"/>
                </a:solidFill>
                <a:effectLst/>
              </a:rPr>
              <a:t>Also think about…</a:t>
            </a:r>
            <a:endParaRPr lang="en-US" sz="4800" kern="12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1D93B-9B95-3A84-A73A-A63A4D621FF2}"/>
              </a:ext>
            </a:extLst>
          </p:cNvPr>
          <p:cNvSpPr txBox="1"/>
          <p:nvPr/>
        </p:nvSpPr>
        <p:spPr>
          <a:xfrm>
            <a:off x="1043631" y="2820257"/>
            <a:ext cx="3392218" cy="1894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How to handle censored and missing data (NAs)</a:t>
            </a:r>
            <a:endParaRPr lang="en-US" sz="2000" b="0" i="0" dirty="0">
              <a:effectLst/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Exclude NAs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MRL/2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1E-6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132B09E-EC06-69A7-EEB7-5C6E4E49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E5F6AE1-7917-1C15-DFFA-2CEC770C3A5A}"/>
              </a:ext>
            </a:extLst>
          </p:cNvPr>
          <p:cNvSpPr txBox="1"/>
          <p:nvPr/>
        </p:nvSpPr>
        <p:spPr>
          <a:xfrm>
            <a:off x="8394088" y="2820257"/>
            <a:ext cx="328823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1" i="0" dirty="0">
                <a:solidFill>
                  <a:srgbClr val="1F2328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What type of analysis (statistical, spatial, temporal, </a:t>
            </a:r>
            <a:r>
              <a:rPr lang="en-US" sz="2000" b="1" i="0" dirty="0" err="1">
                <a:solidFill>
                  <a:srgbClr val="1F2328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etc</a:t>
            </a:r>
            <a:r>
              <a:rPr lang="en-US" sz="2000" b="1" i="0" dirty="0">
                <a:solidFill>
                  <a:srgbClr val="1F2328"/>
                </a:solidFill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):</a:t>
            </a:r>
            <a:endParaRPr lang="en-US" sz="2000" b="0" i="0" dirty="0">
              <a:solidFill>
                <a:srgbClr val="1F2328"/>
              </a:solidFill>
              <a:effectLst/>
              <a:latin typeface="+mj-lt"/>
            </a:endParaRP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F2328"/>
                </a:solidFill>
                <a:effectLst/>
                <a:latin typeface="+mj-lt"/>
              </a:rPr>
              <a:t>Timeseries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+mj-lt"/>
              </a:rPr>
              <a:t>Correlation plot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+mj-lt"/>
              </a:rPr>
              <a:t>Histogram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+mj-lt"/>
              </a:rPr>
              <a:t>Pie Chart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+mj-lt"/>
              </a:rPr>
              <a:t>Boxplots</a:t>
            </a:r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2328"/>
                </a:solidFill>
                <a:latin typeface="+mj-lt"/>
              </a:rPr>
              <a:t>Maps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65A28-97EB-9598-BD09-126E25A3F57E}"/>
              </a:ext>
            </a:extLst>
          </p:cNvPr>
          <p:cNvSpPr txBox="1"/>
          <p:nvPr/>
        </p:nvSpPr>
        <p:spPr>
          <a:xfrm>
            <a:off x="4574609" y="2761240"/>
            <a:ext cx="3545964" cy="3482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What do you want to know? Hypothesis.</a:t>
            </a:r>
            <a:endParaRPr lang="en-US" sz="2400" b="0" i="0" dirty="0">
              <a:effectLst/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Frequency of violation and what type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Occurrence and concentrations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Who are the repeat violators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How long do violations last before return to compliance?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Utility characteristics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Intervention analysis</a:t>
            </a:r>
            <a:endParaRPr lang="en-US" sz="2400" b="0" i="0" dirty="0">
              <a:effectLst/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967F7-9D82-D167-5E06-B0E755880195}"/>
              </a:ext>
            </a:extLst>
          </p:cNvPr>
          <p:cNvSpPr txBox="1"/>
          <p:nvPr/>
        </p:nvSpPr>
        <p:spPr>
          <a:xfrm>
            <a:off x="838200" y="6134756"/>
            <a:ext cx="3147456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800" b="0" i="0" dirty="0">
                <a:effectLst/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DOI:10.1002/9781118162729</a:t>
            </a:r>
          </a:p>
        </p:txBody>
      </p:sp>
    </p:spTree>
    <p:extLst>
      <p:ext uri="{BB962C8B-B14F-4D97-AF65-F5344CB8AC3E}">
        <p14:creationId xmlns:p14="http://schemas.microsoft.com/office/powerpoint/2010/main" val="2055862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024CE-86F5-A513-B941-910830554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C268D1D-DF7C-8DB2-395B-2BDE6E2C9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B2B33A-FCB7-B760-F14B-CF3A589B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0819EF-22D9-2F3F-9A92-473A8DF94F26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</a:t>
            </a: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Six-year review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data---look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Treatment---how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AE32B-518F-71A5-7F13-9CCFD583CC37}"/>
              </a:ext>
            </a:extLst>
          </p:cNvPr>
          <p:cNvSpPr/>
          <p:nvPr/>
        </p:nvSpPr>
        <p:spPr>
          <a:xfrm>
            <a:off x="749673" y="2277035"/>
            <a:ext cx="10444413" cy="1729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What happens if a utility violates?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5514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718C-48C0-29B6-0A51-40487256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1F2328"/>
                </a:solidFill>
                <a:effectLst/>
                <a:latin typeface="+mn-lt"/>
                <a:cs typeface="Times New Roman" panose="02020603050405020304" pitchFamily="18" charset="0"/>
              </a:rPr>
              <a:t>"What happens if a utility exceeds a regulatory threshold?”</a:t>
            </a:r>
            <a:endParaRPr lang="en-US" sz="36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E6CB7-4E54-8FAE-F57F-D39A5E76C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When a Public Water System (PWS) violates regulations, such as exceeding Maximum Contaminant Levels (MCL), it: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b="0" i="0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must issue a notice within 24 hours.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b="0" i="0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must correct the issue.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b="0" i="0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risks being added by EPA to their list of serious violators. </a:t>
            </a:r>
          </a:p>
          <a:p>
            <a:pPr marL="971550" lvl="1" indent="-514350">
              <a:buFont typeface="+mj-lt"/>
              <a:buAutoNum type="arabicParenR"/>
            </a:pPr>
            <a:r>
              <a:rPr lang="en-US" b="0" i="0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could face enforcement action by EPA, financial or legal actions, if fail to resolve and system has been in noncompliance continuously for 3 years.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</a:rPr>
              <a:t>Read more here: </a:t>
            </a:r>
            <a:r>
              <a:rPr lang="en-US" b="0" i="0" u="sng" dirty="0">
                <a:solidFill>
                  <a:srgbClr val="1F2328"/>
                </a:solidFill>
                <a:effectLst/>
                <a:ea typeface="Roboto" panose="02000000000000000000" pitchFamily="2" charset="0"/>
                <a:cs typeface="Times New Roman" panose="02020603050405020304" pitchFamily="18" charset="0"/>
                <a:hlinkClick r:id="rId2"/>
              </a:rPr>
              <a:t>https://echo.epa.gov/help/sdwa-faqs</a:t>
            </a:r>
            <a:endParaRPr lang="en-US" b="0" i="0" dirty="0">
              <a:solidFill>
                <a:srgbClr val="1F2328"/>
              </a:solidFill>
              <a:effectLst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922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E33D42-625B-F477-4DFF-86DBEC69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0A941C-CC9D-88D1-4C6B-D236C0D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5F652B-10F5-4F2E-5A27-C29DD200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EDBA01-FC9D-BD98-2899-645756A2A936}"/>
              </a:ext>
            </a:extLst>
          </p:cNvPr>
          <p:cNvSpPr txBox="1"/>
          <p:nvPr/>
        </p:nvSpPr>
        <p:spPr>
          <a:xfrm>
            <a:off x="685800" y="1156355"/>
            <a:ext cx="110185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is the occurrence?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who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the </a:t>
            </a:r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Six-year review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data---look at the distribution of concentrations for that contaminant. How does it break down? Are there systems that are more likely to have higher concentrations (system size? source water type? </a:t>
            </a:r>
            <a:r>
              <a:rPr lang="en-US" sz="2000" b="0" i="0" u="none" strike="noStrike" baseline="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</a:rPr>
              <a:t>Treatment</a:t>
            </a:r>
            <a:r>
              <a:rPr lang="en-US" sz="2000" dirty="0">
                <a:latin typeface="Times New Roman" panose="02020603050405020304" pitchFamily="18" charset="0"/>
              </a:rPr>
              <a:t>---how can utilities effectively remove the contaminant. </a:t>
            </a:r>
          </a:p>
          <a:p>
            <a:endParaRPr lang="en-US" sz="2000" b="0" i="0" u="none" strike="noStrike" baseline="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Report: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2000" b="1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Presentation: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2000" b="0" i="1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why we should care </a:t>
            </a:r>
            <a:r>
              <a:rPr lang="en-US" sz="2000" b="0" i="0" u="none" strike="noStrike" baseline="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sz="20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8600A4-E83C-B6B9-E864-25A51EA5A70B}"/>
              </a:ext>
            </a:extLst>
          </p:cNvPr>
          <p:cNvSpPr/>
          <p:nvPr/>
        </p:nvSpPr>
        <p:spPr>
          <a:xfrm>
            <a:off x="749673" y="2277035"/>
            <a:ext cx="10444413" cy="17298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Last but not least…where can I find a list of available technologies?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38086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D3AEB-5441-82AF-E6A1-8FB05BC0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552302"/>
            <a:ext cx="10522491" cy="57533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E209C9-795C-EEE5-8A41-D3A9D7C6D132}"/>
              </a:ext>
            </a:extLst>
          </p:cNvPr>
          <p:cNvSpPr txBox="1"/>
          <p:nvPr/>
        </p:nvSpPr>
        <p:spPr>
          <a:xfrm>
            <a:off x="7292340" y="3931920"/>
            <a:ext cx="4194810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https://www.epa.gov/sdwa/overview-drinking-water-treatment-technologies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16578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F6AC58-9859-5E22-FBEF-602D0798A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64475C-DA6A-339F-F8EE-64B5BE5E0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DD344-305A-D40B-4581-38BD6C951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668856" cy="78674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4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b="0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i="0" u="none" strike="noStrike" kern="1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USEPA REGULATIONS PROJECT (ENV6666)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830DF-CA92-4983-E97E-550BB56679C8}"/>
              </a:ext>
            </a:extLst>
          </p:cNvPr>
          <p:cNvSpPr txBox="1"/>
          <p:nvPr/>
        </p:nvSpPr>
        <p:spPr>
          <a:xfrm>
            <a:off x="1428750" y="1156355"/>
            <a:ext cx="98202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The goal of the project is for you to educate your classmates on the following aspects of your assigned contaminant: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What is the toxicity? </a:t>
            </a:r>
            <a:r>
              <a:rPr lang="en-US" sz="1800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(Review the toxicology data used in setting the MCL from the IRIS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What is the occurrence? </a:t>
            </a:r>
            <a:r>
              <a:rPr lang="en-US" sz="1800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Touch on two aspects of occurrence (remember, CWS only). Please analyze the data both by state occurrence and system size. Try to classify </a:t>
            </a:r>
            <a:r>
              <a:rPr lang="en-US" sz="1800" b="0" i="1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who </a:t>
            </a:r>
            <a:r>
              <a:rPr lang="en-US" sz="1800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is impacted by this contaminant.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Using the Six year review data---look at the distribution of concentrations for that contaminant. How does it break down? Are there systems that are more likely to have higher concentrations (system size? source water type? </a:t>
            </a:r>
            <a:r>
              <a:rPr lang="en-US" b="0" i="0" u="none" strike="noStrike" baseline="0" dirty="0" err="1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etc</a:t>
            </a:r>
            <a:r>
              <a:rPr lang="en-US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)</a:t>
            </a:r>
          </a:p>
          <a:p>
            <a:pPr marL="742950" lvl="2" indent="-285750">
              <a:buFont typeface="Courier New" panose="02070309020205020404" pitchFamily="49" charset="0"/>
              <a:buChar char="o"/>
            </a:pPr>
            <a:r>
              <a:rPr lang="en-US" b="0" i="0" u="none" strike="noStrike" baseline="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Using SDWIS Federal reports—review MCL violation data for that contaminant on a national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basis. Are there geographical hotspots? Are there yearly trends? Hypothesis regarding trends?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What happens if a utility exceeds the regulatory threshold (MCL)?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Treatment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</a:rPr>
              <a:t>---how can utilities effectively remove the contaminant. </a:t>
            </a:r>
          </a:p>
          <a:p>
            <a:endParaRPr lang="en-US" sz="1800" b="0" i="0" u="none" strike="noStrike" baseline="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</a:endParaRPr>
          </a:p>
          <a:p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Report: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Two-page briefing memo per group, uploaded by one member to Canvas (due Dec 6th). </a:t>
            </a:r>
          </a:p>
          <a:p>
            <a:r>
              <a:rPr lang="en-US" sz="1800" b="1" i="0" u="none" strike="noStrike" baseline="0" dirty="0">
                <a:latin typeface="Times New Roman" panose="02020603050405020304" pitchFamily="18" charset="0"/>
              </a:rPr>
              <a:t>Presentation: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Dec 3rd and 5th. Each person will present a 10 min presentation on your results. Highlight the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why we should care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the results/discussion and conclusions. All members must participate in the presentation for a grade.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F5A514-A0F2-F60B-56D0-53CCC1CE47D9}"/>
              </a:ext>
            </a:extLst>
          </p:cNvPr>
          <p:cNvSpPr/>
          <p:nvPr/>
        </p:nvSpPr>
        <p:spPr>
          <a:xfrm>
            <a:off x="1201271" y="5065059"/>
            <a:ext cx="10047754" cy="1608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7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F93A8-E823-C9D0-CD7E-322F87740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phic featuring a timeline of the most important drinking water laws in U.S. history">
            <a:extLst>
              <a:ext uri="{FF2B5EF4-FFF2-40B4-BE49-F238E27FC236}">
                <a16:creationId xmlns:a16="http://schemas.microsoft.com/office/drawing/2014/main" id="{0EF40E3F-4358-7DA0-C8FA-12C845A3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1500"/>
            <a:ext cx="1143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1D8BE1-C39F-0A03-7A7A-945290633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309" y="2447806"/>
            <a:ext cx="1402720" cy="6088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BE207B-42C2-55E6-01D4-63942369B5AC}"/>
              </a:ext>
            </a:extLst>
          </p:cNvPr>
          <p:cNvSpPr txBox="1"/>
          <p:nvPr/>
        </p:nvSpPr>
        <p:spPr>
          <a:xfrm>
            <a:off x="6363050" y="2871945"/>
            <a:ext cx="196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 2</a:t>
            </a:r>
            <a:r>
              <a:rPr lang="en-US" b="1" baseline="30000" dirty="0"/>
              <a:t>nd</a:t>
            </a:r>
            <a:r>
              <a:rPr lang="en-US" b="1" dirty="0"/>
              <a:t>, 1970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A4B02-5A62-DCA7-5C59-C1FEA2EE47EF}"/>
              </a:ext>
            </a:extLst>
          </p:cNvPr>
          <p:cNvSpPr txBox="1"/>
          <p:nvPr/>
        </p:nvSpPr>
        <p:spPr>
          <a:xfrm>
            <a:off x="522289" y="3480750"/>
            <a:ext cx="6586724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Towards end of 1950s-public began to express growing concern about the environmental impacts that WE THE PEOPLE were having 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Bills like Resource and Conservation Act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1969 Ohio Cuyahoga River caught on fire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4781C-0100-79E0-274A-390AB577DA42}"/>
              </a:ext>
            </a:extLst>
          </p:cNvPr>
          <p:cNvSpPr/>
          <p:nvPr/>
        </p:nvSpPr>
        <p:spPr>
          <a:xfrm>
            <a:off x="9314329" y="2871945"/>
            <a:ext cx="2355382" cy="3484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975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B58C2D63-EAE8-7966-0AE6-ABC67923050E}"/>
              </a:ext>
            </a:extLst>
          </p:cNvPr>
          <p:cNvSpPr txBox="1"/>
          <p:nvPr/>
        </p:nvSpPr>
        <p:spPr>
          <a:xfrm>
            <a:off x="9513613" y="1123584"/>
            <a:ext cx="2351169" cy="4758529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DCF9D6-03EB-6EA2-7F2D-AFBDF272D96E}"/>
              </a:ext>
            </a:extLst>
          </p:cNvPr>
          <p:cNvSpPr txBox="1"/>
          <p:nvPr/>
        </p:nvSpPr>
        <p:spPr>
          <a:xfrm>
            <a:off x="6629398" y="1131263"/>
            <a:ext cx="2568390" cy="4754880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A5A85-3C20-E538-E42F-BCB3C03BD669}"/>
              </a:ext>
            </a:extLst>
          </p:cNvPr>
          <p:cNvSpPr txBox="1"/>
          <p:nvPr/>
        </p:nvSpPr>
        <p:spPr>
          <a:xfrm>
            <a:off x="251008" y="1131263"/>
            <a:ext cx="6049406" cy="4758529"/>
          </a:xfrm>
          <a:prstGeom prst="rect">
            <a:avLst/>
          </a:prstGeom>
          <a:noFill/>
          <a:ln w="28575">
            <a:solidFill>
              <a:srgbClr val="C00000">
                <a:alpha val="27000"/>
              </a:srgb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34ED6-D052-3DB7-CC32-E9331AB3F66D}"/>
              </a:ext>
            </a:extLst>
          </p:cNvPr>
          <p:cNvSpPr txBox="1"/>
          <p:nvPr/>
        </p:nvSpPr>
        <p:spPr>
          <a:xfrm>
            <a:off x="438387" y="2041122"/>
            <a:ext cx="2555825" cy="3416320"/>
          </a:xfrm>
          <a:prstGeom prst="rect">
            <a:avLst/>
          </a:prstGeom>
          <a:solidFill>
            <a:srgbClr val="E7F7FD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2"/>
              </a:rPr>
              <a:t>ECHO Facility Registry Service (FRS) Download</a:t>
            </a:r>
            <a:r>
              <a:rPr lang="en-US" sz="1200" b="1" dirty="0"/>
              <a:t> </a:t>
            </a:r>
            <a:endParaRPr lang="en-US" sz="900" b="1" dirty="0"/>
          </a:p>
          <a:p>
            <a:r>
              <a:rPr lang="en-US" sz="1200" dirty="0"/>
              <a:t>Contains linkages between program record: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PGM_SYS_ID, REGISTRY_ID, FIPS, ZIPCODE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Set </a:t>
            </a:r>
            <a:r>
              <a:rPr lang="en-US" sz="1200" i="1" dirty="0"/>
              <a:t>PGM_SYS_ID </a:t>
            </a:r>
            <a:r>
              <a:rPr lang="en-US" sz="1200" dirty="0"/>
              <a:t>to “SFDW” then </a:t>
            </a:r>
            <a:r>
              <a:rPr lang="en-US" sz="1200" i="1" dirty="0"/>
              <a:t>REGISTRY_ID </a:t>
            </a:r>
            <a:r>
              <a:rPr lang="en-US" sz="1200" dirty="0"/>
              <a:t>becomes </a:t>
            </a:r>
            <a:r>
              <a:rPr lang="en-US" sz="1200" i="1" dirty="0"/>
              <a:t>PWSID</a:t>
            </a:r>
            <a:r>
              <a:rPr lang="en-US" sz="1200" dirty="0"/>
              <a:t> and we can further match each unique PWSID and their </a:t>
            </a:r>
            <a:r>
              <a:rPr lang="en-US" sz="1200" i="1" dirty="0"/>
              <a:t>ZIP_CODE</a:t>
            </a:r>
            <a:r>
              <a:rPr lang="en-US" sz="1200" dirty="0"/>
              <a:t> to get </a:t>
            </a:r>
            <a:r>
              <a:rPr lang="en-US" sz="1200" i="1" dirty="0"/>
              <a:t>FIPS_CODE</a:t>
            </a:r>
            <a:r>
              <a:rPr lang="en-US" sz="1200" dirty="0"/>
              <a:t>. </a:t>
            </a:r>
            <a:r>
              <a:rPr lang="en-US" sz="1200" i="1" dirty="0"/>
              <a:t>FIPS_CODE </a:t>
            </a:r>
            <a:r>
              <a:rPr lang="en-US" sz="1200" dirty="0"/>
              <a:t>can be used to stitch data with other databases to get geographic info (</a:t>
            </a:r>
            <a:r>
              <a:rPr lang="en-US" sz="1200" dirty="0" err="1"/>
              <a:t>lat</a:t>
            </a:r>
            <a:r>
              <a:rPr lang="en-US" sz="1200" dirty="0"/>
              <a:t>/long) for spatial analysis, census/SVI analysis, environmental justice, and more.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CF56D-10CE-3E83-334B-810C1A6145EA}"/>
              </a:ext>
            </a:extLst>
          </p:cNvPr>
          <p:cNvSpPr txBox="1"/>
          <p:nvPr/>
        </p:nvSpPr>
        <p:spPr>
          <a:xfrm>
            <a:off x="3702430" y="3269706"/>
            <a:ext cx="2330816" cy="1384995"/>
          </a:xfrm>
          <a:prstGeom prst="rect">
            <a:avLst/>
          </a:prstGeom>
          <a:solidFill>
            <a:srgbClr val="CAEEFB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3"/>
              </a:rPr>
              <a:t>Safe Drinking Water Information System (SDWIS)</a:t>
            </a:r>
          </a:p>
          <a:p>
            <a:r>
              <a:rPr lang="en-US" sz="1200" dirty="0"/>
              <a:t>Reports </a:t>
            </a:r>
            <a:r>
              <a:rPr lang="en-US" sz="1200" dirty="0">
                <a:hlinkClick r:id="rId4"/>
              </a:rPr>
              <a:t>violations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treatment</a:t>
            </a:r>
            <a:r>
              <a:rPr lang="en-US" sz="1200" dirty="0"/>
              <a:t>, </a:t>
            </a:r>
            <a:r>
              <a:rPr lang="en-US" sz="1200" dirty="0">
                <a:hlinkClick r:id="rId6"/>
              </a:rPr>
              <a:t>geographic area</a:t>
            </a:r>
            <a:r>
              <a:rPr lang="en-US" sz="1200" dirty="0"/>
              <a:t>, </a:t>
            </a:r>
            <a:r>
              <a:rPr lang="en-US" sz="1200" dirty="0">
                <a:hlinkClick r:id="rId7"/>
              </a:rPr>
              <a:t>water system info (size/source)</a:t>
            </a:r>
            <a:r>
              <a:rPr lang="en-US" sz="1200" dirty="0"/>
              <a:t>, </a:t>
            </a:r>
            <a:r>
              <a:rPr lang="en-US" sz="1200" dirty="0">
                <a:hlinkClick r:id="rId8"/>
              </a:rPr>
              <a:t>water system facility info (seller/buyer)</a:t>
            </a:r>
            <a:r>
              <a:rPr lang="en-US" sz="1200" dirty="0"/>
              <a:t>, and more…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9F9CA1-C0F0-5494-5C0B-4AFBAB32BD07}"/>
              </a:ext>
            </a:extLst>
          </p:cNvPr>
          <p:cNvSpPr txBox="1"/>
          <p:nvPr/>
        </p:nvSpPr>
        <p:spPr>
          <a:xfrm>
            <a:off x="6800255" y="2881710"/>
            <a:ext cx="2223247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9"/>
              </a:rPr>
              <a:t>Census</a:t>
            </a:r>
            <a:r>
              <a:rPr lang="en-US" sz="1200" b="1" dirty="0"/>
              <a:t>, </a:t>
            </a:r>
            <a:r>
              <a:rPr lang="en-US" sz="1200" b="1" dirty="0">
                <a:hlinkClick r:id="rId10"/>
              </a:rPr>
              <a:t>CDC/ATSDR Social Vulnerability Index (SVI)</a:t>
            </a:r>
            <a:r>
              <a:rPr lang="en-US" sz="1200" b="1" dirty="0"/>
              <a:t>, </a:t>
            </a:r>
            <a:r>
              <a:rPr lang="en-US" sz="1200" b="1" dirty="0">
                <a:hlinkClick r:id="rId11"/>
              </a:rPr>
              <a:t>Environmental Justice Index (EJI)</a:t>
            </a:r>
            <a:r>
              <a:rPr lang="en-US" sz="1200" b="1" dirty="0"/>
              <a:t>  </a:t>
            </a:r>
            <a:endParaRPr lang="en-US" sz="1200" dirty="0"/>
          </a:p>
          <a:p>
            <a:r>
              <a:rPr lang="en-US" sz="1200" dirty="0"/>
              <a:t>Reports census data which includes demographics data, socioeconomic, SVI, EJI, and more…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23D65-E017-A706-3A0C-152A5245591B}"/>
              </a:ext>
            </a:extLst>
          </p:cNvPr>
          <p:cNvSpPr txBox="1"/>
          <p:nvPr/>
        </p:nvSpPr>
        <p:spPr>
          <a:xfrm>
            <a:off x="3702430" y="4699507"/>
            <a:ext cx="2330816" cy="784830"/>
          </a:xfrm>
          <a:prstGeom prst="rect">
            <a:avLst/>
          </a:prstGeom>
          <a:solidFill>
            <a:srgbClr val="FBEFF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12"/>
              </a:rPr>
              <a:t>Six-Year Review (SYR)</a:t>
            </a:r>
            <a:r>
              <a:rPr lang="en-US" sz="1200" b="1" dirty="0"/>
              <a:t> </a:t>
            </a:r>
          </a:p>
          <a:p>
            <a:r>
              <a:rPr lang="en-US" sz="1100" dirty="0"/>
              <a:t>Reports regulated contaminant concentrations and occurrences over time.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A203AA2-20E1-3B37-A817-56A18D664851}"/>
              </a:ext>
            </a:extLst>
          </p:cNvPr>
          <p:cNvSpPr txBox="1"/>
          <p:nvPr/>
        </p:nvSpPr>
        <p:spPr>
          <a:xfrm>
            <a:off x="4367085" y="286785"/>
            <a:ext cx="4222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General Flow for Data Processing: Methods to stitch multiple databases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5D5EFB-15CA-46C4-2E7E-9A3A1E58C585}"/>
              </a:ext>
            </a:extLst>
          </p:cNvPr>
          <p:cNvSpPr txBox="1"/>
          <p:nvPr/>
        </p:nvSpPr>
        <p:spPr>
          <a:xfrm>
            <a:off x="2630869" y="1266874"/>
            <a:ext cx="143421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USEPA Databases</a:t>
            </a:r>
            <a:endParaRPr lang="en-US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27613F9-86F7-E39D-1220-A366A5BA6C14}"/>
              </a:ext>
            </a:extLst>
          </p:cNvPr>
          <p:cNvCxnSpPr/>
          <p:nvPr/>
        </p:nvCxnSpPr>
        <p:spPr>
          <a:xfrm>
            <a:off x="295835" y="6091467"/>
            <a:ext cx="1155550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01EE4F-83D5-5159-F2AE-9E5EE9C623E6}"/>
              </a:ext>
            </a:extLst>
          </p:cNvPr>
          <p:cNvSpPr txBox="1"/>
          <p:nvPr/>
        </p:nvSpPr>
        <p:spPr>
          <a:xfrm>
            <a:off x="251008" y="6107758"/>
            <a:ext cx="116137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Think about how to handle censored and missing data, inadequate reporting practices; what variables to select, what aggregation methods (e.g. yearly, quarterly, monthly), what models to use (e.g. multilevel, correlation analysis, causal impact time series, probit/logit, etc.), note how many data gets dropped or excluded.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4453-7F70-4530-C927-63D930E0146A}"/>
              </a:ext>
            </a:extLst>
          </p:cNvPr>
          <p:cNvSpPr txBox="1"/>
          <p:nvPr/>
        </p:nvSpPr>
        <p:spPr>
          <a:xfrm>
            <a:off x="9641535" y="2881710"/>
            <a:ext cx="2223247" cy="1600438"/>
          </a:xfrm>
          <a:prstGeom prst="rect">
            <a:avLst/>
          </a:prstGeom>
          <a:solidFill>
            <a:srgbClr val="FBEFF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Master Dataset </a:t>
            </a:r>
          </a:p>
          <a:p>
            <a:r>
              <a:rPr lang="en-US" sz="1200" dirty="0"/>
              <a:t>Ready for temporal and spatial analysis which can be analyzed using: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 software for statistical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GIS for geographic data analysis.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8F2A41-6F65-DF5A-FC0E-AE874B313BF8}"/>
              </a:ext>
            </a:extLst>
          </p:cNvPr>
          <p:cNvCxnSpPr>
            <a:cxnSpLocks/>
            <a:stCxn id="2" idx="3"/>
            <a:endCxn id="54" idx="1"/>
          </p:cNvCxnSpPr>
          <p:nvPr/>
        </p:nvCxnSpPr>
        <p:spPr>
          <a:xfrm flipV="1">
            <a:off x="2994212" y="2615373"/>
            <a:ext cx="708219" cy="11339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2967153-5248-CAF3-9B6F-C59BA6A97CEB}"/>
              </a:ext>
            </a:extLst>
          </p:cNvPr>
          <p:cNvSpPr txBox="1"/>
          <p:nvPr/>
        </p:nvSpPr>
        <p:spPr>
          <a:xfrm>
            <a:off x="3702431" y="2015208"/>
            <a:ext cx="2330816" cy="1200329"/>
          </a:xfrm>
          <a:prstGeom prst="rect">
            <a:avLst/>
          </a:prstGeom>
          <a:solidFill>
            <a:srgbClr val="FCFCCA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hlinkClick r:id="rId13"/>
              </a:rPr>
              <a:t>Unregulated Contaminant Monitoring Rule (UCMR)</a:t>
            </a:r>
            <a:endParaRPr lang="en-US" sz="1200" b="1" dirty="0"/>
          </a:p>
          <a:p>
            <a:r>
              <a:rPr lang="en-US" sz="1200" dirty="0"/>
              <a:t>Monitor unregulated contaminants selected from contaminant candidate list (CCL). New list every 5 years.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BB0CF58-CC82-E81C-C181-4F11566DA413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2994212" y="3749282"/>
            <a:ext cx="708218" cy="21292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740AF01-03F0-20C7-92C4-052827451E80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2994212" y="3749282"/>
            <a:ext cx="708218" cy="134264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A1EBE2F-E543-0355-06EB-B1D29187AC49}"/>
              </a:ext>
            </a:extLst>
          </p:cNvPr>
          <p:cNvSpPr txBox="1"/>
          <p:nvPr/>
        </p:nvSpPr>
        <p:spPr>
          <a:xfrm>
            <a:off x="3012145" y="1960834"/>
            <a:ext cx="67166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Match by PWSID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7D2B121-CC65-C93F-F5B9-38F3C31A36CA}"/>
              </a:ext>
            </a:extLst>
          </p:cNvPr>
          <p:cNvCxnSpPr>
            <a:cxnSpLocks/>
          </p:cNvCxnSpPr>
          <p:nvPr/>
        </p:nvCxnSpPr>
        <p:spPr>
          <a:xfrm>
            <a:off x="6302541" y="3666541"/>
            <a:ext cx="32685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6B91F3B-1DD6-5C4B-7587-C4ACB10588E1}"/>
              </a:ext>
            </a:extLst>
          </p:cNvPr>
          <p:cNvSpPr txBox="1"/>
          <p:nvPr/>
        </p:nvSpPr>
        <p:spPr>
          <a:xfrm>
            <a:off x="7142156" y="1266874"/>
            <a:ext cx="16292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US Census Bureau Databases</a:t>
            </a:r>
            <a:endParaRPr lang="en-US" sz="14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7B3826F-92EE-A87F-2199-1CF659420FA1}"/>
              </a:ext>
            </a:extLst>
          </p:cNvPr>
          <p:cNvSpPr txBox="1"/>
          <p:nvPr/>
        </p:nvSpPr>
        <p:spPr>
          <a:xfrm>
            <a:off x="9938511" y="1266874"/>
            <a:ext cx="16292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sng" dirty="0"/>
              <a:t>Processed Data</a:t>
            </a:r>
            <a:endParaRPr 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3BA3D7A-8DAD-41B9-3B35-C8389B1DF680}"/>
              </a:ext>
            </a:extLst>
          </p:cNvPr>
          <p:cNvSpPr txBox="1"/>
          <p:nvPr/>
        </p:nvSpPr>
        <p:spPr>
          <a:xfrm>
            <a:off x="6158755" y="2911164"/>
            <a:ext cx="6393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Match by FIPS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64A5663-ACC9-7607-7BD6-A3AD4F0DB940}"/>
              </a:ext>
            </a:extLst>
          </p:cNvPr>
          <p:cNvCxnSpPr>
            <a:cxnSpLocks/>
          </p:cNvCxnSpPr>
          <p:nvPr/>
        </p:nvCxnSpPr>
        <p:spPr>
          <a:xfrm>
            <a:off x="9186756" y="3715341"/>
            <a:ext cx="32685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7CF8B5-D87D-D62C-F802-F96F25DFC540}"/>
              </a:ext>
            </a:extLst>
          </p:cNvPr>
          <p:cNvSpPr txBox="1"/>
          <p:nvPr/>
        </p:nvSpPr>
        <p:spPr>
          <a:xfrm>
            <a:off x="0" y="0"/>
            <a:ext cx="360045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Other useful databases for data work!</a:t>
            </a:r>
          </a:p>
        </p:txBody>
      </p:sp>
    </p:spTree>
    <p:extLst>
      <p:ext uri="{BB962C8B-B14F-4D97-AF65-F5344CB8AC3E}">
        <p14:creationId xmlns:p14="http://schemas.microsoft.com/office/powerpoint/2010/main" val="202452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8C043C-CC94-2BB9-5927-D96388876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number of safe drinking water act regulated contaminants over time (1976-2019)">
            <a:extLst>
              <a:ext uri="{FF2B5EF4-FFF2-40B4-BE49-F238E27FC236}">
                <a16:creationId xmlns:a16="http://schemas.microsoft.com/office/drawing/2014/main" id="{E2E55D38-A877-58C6-1252-55F7DBAC8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28382"/>
            <a:ext cx="10905066" cy="38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A77435-48D4-A3AF-7707-13C3A27AF132}"/>
              </a:ext>
            </a:extLst>
          </p:cNvPr>
          <p:cNvGrpSpPr/>
          <p:nvPr/>
        </p:nvGrpSpPr>
        <p:grpSpPr>
          <a:xfrm>
            <a:off x="7306235" y="5744952"/>
            <a:ext cx="4052048" cy="369332"/>
            <a:chOff x="2716305" y="5431722"/>
            <a:chExt cx="4052048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48C02D7-6159-4C97-A53C-ED58D7672BFB}"/>
                </a:ext>
              </a:extLst>
            </p:cNvPr>
            <p:cNvSpPr txBox="1"/>
            <p:nvPr/>
          </p:nvSpPr>
          <p:spPr>
            <a:xfrm>
              <a:off x="4598894" y="5431722"/>
              <a:ext cx="2169459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Regulation Timeline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E909C6-E7CE-5B10-172F-0927EE0A9F5F}"/>
                </a:ext>
              </a:extLst>
            </p:cNvPr>
            <p:cNvSpPr txBox="1"/>
            <p:nvPr/>
          </p:nvSpPr>
          <p:spPr>
            <a:xfrm>
              <a:off x="2716305" y="5431722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Click Link 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F0C6DC1-436A-0F57-E51C-6A35C433F4EE}"/>
                </a:ext>
              </a:extLst>
            </p:cNvPr>
            <p:cNvCxnSpPr>
              <a:cxnSpLocks/>
            </p:cNvCxnSpPr>
            <p:nvPr/>
          </p:nvCxnSpPr>
          <p:spPr>
            <a:xfrm>
              <a:off x="3908613" y="5616388"/>
              <a:ext cx="5916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3AC02-CDA6-AC3C-5E16-A399FBCAD5E3}"/>
              </a:ext>
            </a:extLst>
          </p:cNvPr>
          <p:cNvSpPr txBox="1"/>
          <p:nvPr/>
        </p:nvSpPr>
        <p:spPr>
          <a:xfrm>
            <a:off x="833717" y="522553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The 1996 Safe Drinking Water Act (SDWA) amendments require that once every five years EPA issue a new Contaminant Candidate List (CCL) of no more than 30 unregulated contaminants to be monitored by public water systems (PWSs)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8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D8147-5846-30B8-170D-0EC7679E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BA96765-D425-24AC-DDDA-97D84A660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319678"/>
              </p:ext>
            </p:extLst>
          </p:nvPr>
        </p:nvGraphicFramePr>
        <p:xfrm>
          <a:off x="838200" y="1565910"/>
          <a:ext cx="10515600" cy="4611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8690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CBA4-71B6-173B-6D75-6F045EEDD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9B365-E72C-9D0D-B59B-4308DA21E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Toxicology: 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List of </a:t>
            </a:r>
            <a:r>
              <a:rPr lang="en-US" sz="2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IRIS</a:t>
            </a:r>
            <a:r>
              <a:rPr lang="en-US" sz="28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 Chemicals 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in the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Comptox</a:t>
            </a:r>
            <a:r>
              <a:rPr 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"/>
              </a:rPr>
              <a:t> Chemistry Dashboard </a:t>
            </a:r>
            <a:endParaRPr lang="en-US" sz="2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Monitoring</a:t>
            </a:r>
            <a:r>
              <a:rPr lang="en-US" dirty="0"/>
              <a:t>: </a:t>
            </a:r>
            <a:r>
              <a:rPr lang="en-US" sz="2800" b="1" dirty="0">
                <a:hlinkClick r:id="rId3"/>
              </a:rPr>
              <a:t>Six-Year Review (SYR)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</a:rPr>
              <a:t>Violations: </a:t>
            </a:r>
            <a:r>
              <a:rPr lang="en-US" sz="2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SDWIS Federal Reports (Violations)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98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9951</TotalTime>
  <Words>5838</Words>
  <Application>Microsoft Office PowerPoint</Application>
  <PresentationFormat>Widescreen</PresentationFormat>
  <Paragraphs>534</Paragraphs>
  <Slides>60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-apple-system</vt:lpstr>
      <vt:lpstr>Aptos</vt:lpstr>
      <vt:lpstr>Aptos Display</vt:lpstr>
      <vt:lpstr>Arial</vt:lpstr>
      <vt:lpstr>Calibri</vt:lpstr>
      <vt:lpstr>Cambria Math</vt:lpstr>
      <vt:lpstr>Courier New</vt:lpstr>
      <vt:lpstr>Roboto</vt:lpstr>
      <vt:lpstr>Roboto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Regulation</vt:lpstr>
      <vt:lpstr>Three Database</vt:lpstr>
      <vt:lpstr>Three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USEPA REGULATIONS PROJECT (ENV6666)</vt:lpstr>
      <vt:lpstr>What is the toxicity?</vt:lpstr>
      <vt:lpstr>PowerPoint Presentation</vt:lpstr>
      <vt:lpstr>PowerPoint Presentation</vt:lpstr>
      <vt:lpstr>PowerPoint Presentation</vt:lpstr>
      <vt:lpstr>Example: Aldicarb</vt:lpstr>
      <vt:lpstr>PowerPoint Presentation</vt:lpstr>
      <vt:lpstr>Example: Aldicarb</vt:lpstr>
      <vt:lpstr>Example: Aldicarb</vt:lpstr>
      <vt:lpstr>Example: Aldicarb</vt:lpstr>
      <vt:lpstr>Example: Aldicarb</vt:lpstr>
      <vt:lpstr>Example: Aldicarb</vt:lpstr>
      <vt:lpstr>Example: Aldicarb</vt:lpstr>
      <vt:lpstr>Example: Aldicarb</vt:lpstr>
      <vt:lpstr>  USEPA REGULATIONS PROJECT (ENV6666)</vt:lpstr>
      <vt:lpstr>  USEPA REGULATIONS PROJECT (ENV6666)</vt:lpstr>
      <vt:lpstr>  USEPA REGULATIONS PROJECT (ENV6666)</vt:lpstr>
      <vt:lpstr>  USEPA REGULATIONS PROJECT (ENV6666)</vt:lpstr>
      <vt:lpstr>Classifications</vt:lpstr>
      <vt:lpstr>Classifications</vt:lpstr>
      <vt:lpstr>What is the occurrence?</vt:lpstr>
      <vt:lpstr>  USEPA REGULATIONS PROJECT (ENV6666)</vt:lpstr>
      <vt:lpstr>PowerPoint Presentation</vt:lpstr>
      <vt:lpstr>  USEPA REGULATIONS PROJECT (ENV6666)</vt:lpstr>
      <vt:lpstr>PowerPoint Presentation</vt:lpstr>
      <vt:lpstr>Data Aggregation</vt:lpstr>
      <vt:lpstr>System Characteristics: who is impacted by the contaminant? </vt:lpstr>
      <vt:lpstr>Also think about…</vt:lpstr>
      <vt:lpstr>  USEPA REGULATIONS PROJECT (ENV6666)</vt:lpstr>
      <vt:lpstr>"What happens if a utility exceeds a regulatory threshold?”</vt:lpstr>
      <vt:lpstr>  USEPA REGULATIONS PROJECT (ENV6666)</vt:lpstr>
      <vt:lpstr>PowerPoint Presentation</vt:lpstr>
      <vt:lpstr>  USEPA REGULATIONS PROJECT (ENV6666)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Natchaya Luangphairin</dc:creator>
  <cp:lastModifiedBy>Natchaya Luangphairin</cp:lastModifiedBy>
  <cp:revision>260</cp:revision>
  <dcterms:created xsi:type="dcterms:W3CDTF">2024-03-03T22:06:55Z</dcterms:created>
  <dcterms:modified xsi:type="dcterms:W3CDTF">2024-11-19T16:14:49Z</dcterms:modified>
</cp:coreProperties>
</file>